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90" r:id="rId5"/>
    <p:sldId id="279" r:id="rId6"/>
    <p:sldId id="259" r:id="rId7"/>
    <p:sldId id="291" r:id="rId8"/>
    <p:sldId id="292" r:id="rId9"/>
    <p:sldId id="293" r:id="rId10"/>
    <p:sldId id="260" r:id="rId11"/>
    <p:sldId id="294" r:id="rId12"/>
    <p:sldId id="300" r:id="rId13"/>
    <p:sldId id="295" r:id="rId14"/>
    <p:sldId id="266" r:id="rId15"/>
    <p:sldId id="261" r:id="rId16"/>
    <p:sldId id="296" r:id="rId17"/>
    <p:sldId id="262" r:id="rId18"/>
    <p:sldId id="280" r:id="rId19"/>
    <p:sldId id="282" r:id="rId20"/>
    <p:sldId id="283" r:id="rId21"/>
    <p:sldId id="285" r:id="rId22"/>
    <p:sldId id="284" r:id="rId23"/>
    <p:sldId id="286" r:id="rId24"/>
    <p:sldId id="287" r:id="rId25"/>
    <p:sldId id="297" r:id="rId26"/>
    <p:sldId id="288" r:id="rId27"/>
    <p:sldId id="289" r:id="rId28"/>
    <p:sldId id="267" r:id="rId29"/>
    <p:sldId id="298" r:id="rId30"/>
    <p:sldId id="299" r:id="rId31"/>
    <p:sldId id="269" r:id="rId32"/>
    <p:sldId id="270" r:id="rId33"/>
    <p:sldId id="268" r:id="rId34"/>
  </p:sldIdLst>
  <p:sldSz cx="18288000" cy="10287000"/>
  <p:notesSz cx="6858000" cy="9144000"/>
  <p:embeddedFontLst>
    <p:embeddedFont>
      <p:font typeface="Aileron Heavy" panose="020B0604020202020204" charset="0"/>
      <p:regular r:id="rId36"/>
    </p:embeddedFont>
    <p:embeddedFont>
      <p:font typeface="Aileron Regular" panose="020B0604020202020204" charset="0"/>
      <p:regular r:id="rId37"/>
    </p:embeddedFont>
    <p:embeddedFont>
      <p:font typeface="Aileron Regular Bold" panose="020B0604020202020204" charset="0"/>
      <p:regular r:id="rId38"/>
    </p:embeddedFont>
    <p:embeddedFont>
      <p:font typeface="Calibri" panose="020F0502020204030204" pitchFamily="34" charset="0"/>
      <p:regular r:id="rId39"/>
      <p:bold r:id="rId40"/>
      <p:italic r:id="rId41"/>
      <p:boldItalic r:id="rId42"/>
    </p:embeddedFont>
    <p:embeddedFont>
      <p:font typeface="Kollektif" panose="020B0604020202020204" charset="0"/>
      <p:regular r:id="rId43"/>
    </p:embeddedFont>
    <p:embeddedFont>
      <p:font typeface="Kollektif Bold" panose="020B060402020202020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A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64" d="100"/>
          <a:sy n="64" d="100"/>
        </p:scale>
        <p:origin x="100" y="4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1D9AB6-0872-4B2F-917C-3EC65ACCDEFF}" type="doc">
      <dgm:prSet loTypeId="urn:microsoft.com/office/officeart/2005/8/layout/vList5" loCatId="list" qsTypeId="urn:microsoft.com/office/officeart/2005/8/quickstyle/3d9" qsCatId="3D" csTypeId="urn:microsoft.com/office/officeart/2005/8/colors/colorful1#2" csCatId="colorful" phldr="1"/>
      <dgm:spPr/>
      <dgm:t>
        <a:bodyPr/>
        <a:lstStyle/>
        <a:p>
          <a:endParaRPr lang="en-GB"/>
        </a:p>
      </dgm:t>
    </dgm:pt>
    <dgm:pt modelId="{8E2280C7-9779-4F0F-97B3-CDD78A0C2B28}">
      <dgm:prSet custT="1"/>
      <dgm:spPr>
        <a:solidFill>
          <a:srgbClr val="002060"/>
        </a:solidFill>
      </dgm:spPr>
      <dgm:t>
        <a:bodyPr/>
        <a:lstStyle/>
        <a:p>
          <a:pPr rtl="0"/>
          <a:r>
            <a:rPr lang="en-US" sz="2400" b="0" dirty="0">
              <a:latin typeface="Aileron Regular" panose="020B0604020202020204" charset="0"/>
            </a:rPr>
            <a:t>@</a:t>
          </a:r>
          <a:r>
            <a:rPr lang="en-US" sz="3200" b="1" dirty="0">
              <a:latin typeface="Aileron Regular" panose="020B0604020202020204" charset="0"/>
            </a:rPr>
            <a:t> </a:t>
          </a:r>
        </a:p>
        <a:p>
          <a:pPr rtl="0"/>
          <a:r>
            <a:rPr lang="en-US" sz="3600" b="1" dirty="0">
              <a:latin typeface="Aileron Regular" panose="020B0604020202020204" charset="0"/>
            </a:rPr>
            <a:t>DataPro Limited  </a:t>
          </a:r>
        </a:p>
        <a:p>
          <a:pPr rtl="0"/>
          <a:r>
            <a:rPr lang="en-US" sz="3200" dirty="0">
              <a:latin typeface="Aileron Regular" panose="020B0604020202020204" charset="0"/>
            </a:rPr>
            <a:t>Ground Floor, Foresight House  </a:t>
          </a:r>
        </a:p>
        <a:p>
          <a:pPr rtl="0"/>
          <a:r>
            <a:rPr lang="en-US" sz="3200" dirty="0">
              <a:latin typeface="Aileron Regular" panose="020B0604020202020204" charset="0"/>
            </a:rPr>
            <a:t>163/165 Broad Street, By Marina Waterfront, Lagos Island, Lagos. </a:t>
          </a:r>
        </a:p>
        <a:p>
          <a:pPr rtl="0"/>
          <a:r>
            <a:rPr lang="en-US" sz="3200" dirty="0">
              <a:latin typeface="Aileron Regular" panose="020B0604020202020204" charset="0"/>
              <a:sym typeface="Wingdings"/>
            </a:rPr>
            <a:t></a:t>
          </a:r>
          <a:r>
            <a:rPr lang="en-US" sz="3200" dirty="0">
              <a:latin typeface="Aileron Regular" panose="020B0604020202020204" charset="0"/>
            </a:rPr>
            <a:t> 234-803-309-1467 </a:t>
          </a:r>
        </a:p>
        <a:p>
          <a:pPr rtl="0"/>
          <a:r>
            <a:rPr lang="en-US" sz="2400" dirty="0">
              <a:latin typeface="Aileron Regular" panose="020B0604020202020204" charset="0"/>
            </a:rPr>
            <a:t>E-mail: adeseyoju.abimbola@datapronigeria.net </a:t>
          </a:r>
        </a:p>
        <a:p>
          <a:pPr rtl="0"/>
          <a:r>
            <a:rPr lang="en-US" sz="2400" dirty="0">
              <a:latin typeface="Aileron Regular" panose="020B0604020202020204" charset="0"/>
            </a:rPr>
            <a:t>Website: www.datapronig</a:t>
          </a:r>
          <a:r>
            <a:rPr lang="en-US" sz="2400" dirty="0"/>
            <a:t>eria</a:t>
          </a:r>
          <a:r>
            <a:rPr lang="en-US" sz="3200" dirty="0"/>
            <a:t>.net</a:t>
          </a:r>
          <a:endParaRPr lang="en-GB" sz="3200" dirty="0"/>
        </a:p>
      </dgm:t>
    </dgm:pt>
    <dgm:pt modelId="{DDC6EF49-5088-4F87-83AD-4C1B57A215D9}" type="parTrans" cxnId="{8027DEA5-D59E-4D76-B044-8DCC7568B9FD}">
      <dgm:prSet/>
      <dgm:spPr/>
      <dgm:t>
        <a:bodyPr/>
        <a:lstStyle/>
        <a:p>
          <a:endParaRPr lang="en-GB"/>
        </a:p>
      </dgm:t>
    </dgm:pt>
    <dgm:pt modelId="{5385D675-568E-450D-A37D-7B23B55FE3AC}" type="sibTrans" cxnId="{8027DEA5-D59E-4D76-B044-8DCC7568B9FD}">
      <dgm:prSet/>
      <dgm:spPr/>
      <dgm:t>
        <a:bodyPr/>
        <a:lstStyle/>
        <a:p>
          <a:endParaRPr lang="en-GB"/>
        </a:p>
      </dgm:t>
    </dgm:pt>
    <dgm:pt modelId="{A8301A92-9CBC-4CED-939A-C32FE5BA9F65}" type="pres">
      <dgm:prSet presAssocID="{941D9AB6-0872-4B2F-917C-3EC65ACCDEFF}" presName="Name0" presStyleCnt="0">
        <dgm:presLayoutVars>
          <dgm:dir/>
          <dgm:animLvl val="lvl"/>
          <dgm:resizeHandles val="exact"/>
        </dgm:presLayoutVars>
      </dgm:prSet>
      <dgm:spPr/>
    </dgm:pt>
    <dgm:pt modelId="{527FC844-4126-44D9-BFDD-D2498BF6BD34}" type="pres">
      <dgm:prSet presAssocID="{8E2280C7-9779-4F0F-97B3-CDD78A0C2B28}" presName="linNode" presStyleCnt="0"/>
      <dgm:spPr/>
    </dgm:pt>
    <dgm:pt modelId="{7E2A192A-0537-47D4-BB78-8DB61D342D45}" type="pres">
      <dgm:prSet presAssocID="{8E2280C7-9779-4F0F-97B3-CDD78A0C2B28}" presName="parentText" presStyleLbl="node1" presStyleIdx="0" presStyleCnt="1" custScaleX="267357" custLinFactNeighborX="0" custLinFactNeighborY="20139">
        <dgm:presLayoutVars>
          <dgm:chMax val="1"/>
          <dgm:bulletEnabled val="1"/>
        </dgm:presLayoutVars>
      </dgm:prSet>
      <dgm:spPr/>
    </dgm:pt>
  </dgm:ptLst>
  <dgm:cxnLst>
    <dgm:cxn modelId="{1CA0C270-5615-49D6-9D4E-84450525DCBF}" type="presOf" srcId="{941D9AB6-0872-4B2F-917C-3EC65ACCDEFF}" destId="{A8301A92-9CBC-4CED-939A-C32FE5BA9F65}" srcOrd="0" destOrd="0" presId="urn:microsoft.com/office/officeart/2005/8/layout/vList5"/>
    <dgm:cxn modelId="{8027DEA5-D59E-4D76-B044-8DCC7568B9FD}" srcId="{941D9AB6-0872-4B2F-917C-3EC65ACCDEFF}" destId="{8E2280C7-9779-4F0F-97B3-CDD78A0C2B28}" srcOrd="0" destOrd="0" parTransId="{DDC6EF49-5088-4F87-83AD-4C1B57A215D9}" sibTransId="{5385D675-568E-450D-A37D-7B23B55FE3AC}"/>
    <dgm:cxn modelId="{8CD250FF-D249-41D3-91C8-6B04EC25D55E}" type="presOf" srcId="{8E2280C7-9779-4F0F-97B3-CDD78A0C2B28}" destId="{7E2A192A-0537-47D4-BB78-8DB61D342D45}" srcOrd="0" destOrd="0" presId="urn:microsoft.com/office/officeart/2005/8/layout/vList5"/>
    <dgm:cxn modelId="{3C06597D-C751-493C-BBA3-CB5EB3932083}" type="presParOf" srcId="{A8301A92-9CBC-4CED-939A-C32FE5BA9F65}" destId="{527FC844-4126-44D9-BFDD-D2498BF6BD34}" srcOrd="0" destOrd="0" presId="urn:microsoft.com/office/officeart/2005/8/layout/vList5"/>
    <dgm:cxn modelId="{7816653D-A4C0-4FEC-86A1-0FB5D0718F94}" type="presParOf" srcId="{527FC844-4126-44D9-BFDD-D2498BF6BD34}" destId="{7E2A192A-0537-47D4-BB78-8DB61D342D4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A192A-0537-47D4-BB78-8DB61D342D45}">
      <dsp:nvSpPr>
        <dsp:cNvPr id="0" name=""/>
        <dsp:cNvSpPr/>
      </dsp:nvSpPr>
      <dsp:spPr>
        <a:xfrm>
          <a:off x="222972" y="6023"/>
          <a:ext cx="11441254" cy="6162366"/>
        </a:xfrm>
        <a:prstGeom prst="roundRect">
          <a:avLst/>
        </a:prstGeom>
        <a:solidFill>
          <a:srgbClr val="002060"/>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1440" tIns="45720" rIns="91440" bIns="45720" numCol="1" spcCol="1270" anchor="ctr" anchorCtr="0">
          <a:noAutofit/>
          <a:sp3d extrusionH="28000" prstMaterial="matte"/>
        </a:bodyPr>
        <a:lstStyle/>
        <a:p>
          <a:pPr marL="0" lvl="0" indent="0" algn="ctr" defTabSz="1066800" rtl="0">
            <a:lnSpc>
              <a:spcPct val="90000"/>
            </a:lnSpc>
            <a:spcBef>
              <a:spcPct val="0"/>
            </a:spcBef>
            <a:spcAft>
              <a:spcPct val="35000"/>
            </a:spcAft>
            <a:buNone/>
          </a:pPr>
          <a:r>
            <a:rPr lang="en-US" sz="2400" b="0" kern="1200" dirty="0">
              <a:latin typeface="Aileron Regular" panose="020B0604020202020204" charset="0"/>
            </a:rPr>
            <a:t>@</a:t>
          </a:r>
          <a:r>
            <a:rPr lang="en-US" sz="3200" b="1" kern="1200" dirty="0">
              <a:latin typeface="Aileron Regular" panose="020B0604020202020204" charset="0"/>
            </a:rPr>
            <a:t> </a:t>
          </a:r>
        </a:p>
        <a:p>
          <a:pPr marL="0" lvl="0" indent="0" algn="ctr" defTabSz="1066800" rtl="0">
            <a:lnSpc>
              <a:spcPct val="90000"/>
            </a:lnSpc>
            <a:spcBef>
              <a:spcPct val="0"/>
            </a:spcBef>
            <a:spcAft>
              <a:spcPct val="35000"/>
            </a:spcAft>
            <a:buNone/>
          </a:pPr>
          <a:r>
            <a:rPr lang="en-US" sz="3600" b="1" kern="1200" dirty="0">
              <a:latin typeface="Aileron Regular" panose="020B0604020202020204" charset="0"/>
            </a:rPr>
            <a:t>DataPro Limited  </a:t>
          </a:r>
        </a:p>
        <a:p>
          <a:pPr marL="0" lvl="0" indent="0" algn="ctr" defTabSz="1066800" rtl="0">
            <a:lnSpc>
              <a:spcPct val="90000"/>
            </a:lnSpc>
            <a:spcBef>
              <a:spcPct val="0"/>
            </a:spcBef>
            <a:spcAft>
              <a:spcPct val="35000"/>
            </a:spcAft>
            <a:buNone/>
          </a:pPr>
          <a:r>
            <a:rPr lang="en-US" sz="3200" kern="1200" dirty="0">
              <a:latin typeface="Aileron Regular" panose="020B0604020202020204" charset="0"/>
            </a:rPr>
            <a:t>Ground Floor, Foresight House  </a:t>
          </a:r>
        </a:p>
        <a:p>
          <a:pPr marL="0" lvl="0" indent="0" algn="ctr" defTabSz="1066800" rtl="0">
            <a:lnSpc>
              <a:spcPct val="90000"/>
            </a:lnSpc>
            <a:spcBef>
              <a:spcPct val="0"/>
            </a:spcBef>
            <a:spcAft>
              <a:spcPct val="35000"/>
            </a:spcAft>
            <a:buNone/>
          </a:pPr>
          <a:r>
            <a:rPr lang="en-US" sz="3200" kern="1200" dirty="0">
              <a:latin typeface="Aileron Regular" panose="020B0604020202020204" charset="0"/>
            </a:rPr>
            <a:t>163/165 Broad Street, By Marina Waterfront, Lagos Island, Lagos. </a:t>
          </a:r>
        </a:p>
        <a:p>
          <a:pPr marL="0" lvl="0" indent="0" algn="ctr" defTabSz="1066800" rtl="0">
            <a:lnSpc>
              <a:spcPct val="90000"/>
            </a:lnSpc>
            <a:spcBef>
              <a:spcPct val="0"/>
            </a:spcBef>
            <a:spcAft>
              <a:spcPct val="35000"/>
            </a:spcAft>
            <a:buNone/>
          </a:pPr>
          <a:r>
            <a:rPr lang="en-US" sz="3200" kern="1200" dirty="0">
              <a:latin typeface="Aileron Regular" panose="020B0604020202020204" charset="0"/>
              <a:sym typeface="Wingdings"/>
            </a:rPr>
            <a:t></a:t>
          </a:r>
          <a:r>
            <a:rPr lang="en-US" sz="3200" kern="1200" dirty="0">
              <a:latin typeface="Aileron Regular" panose="020B0604020202020204" charset="0"/>
            </a:rPr>
            <a:t> 234-803-309-1467 </a:t>
          </a:r>
        </a:p>
        <a:p>
          <a:pPr marL="0" lvl="0" indent="0" algn="ctr" defTabSz="1066800" rtl="0">
            <a:lnSpc>
              <a:spcPct val="90000"/>
            </a:lnSpc>
            <a:spcBef>
              <a:spcPct val="0"/>
            </a:spcBef>
            <a:spcAft>
              <a:spcPct val="35000"/>
            </a:spcAft>
            <a:buNone/>
          </a:pPr>
          <a:r>
            <a:rPr lang="en-US" sz="2400" kern="1200" dirty="0">
              <a:latin typeface="Aileron Regular" panose="020B0604020202020204" charset="0"/>
            </a:rPr>
            <a:t>E-mail: adeseyoju.abimbola@datapronigeria.net </a:t>
          </a:r>
        </a:p>
        <a:p>
          <a:pPr marL="0" lvl="0" indent="0" algn="ctr" defTabSz="1066800" rtl="0">
            <a:lnSpc>
              <a:spcPct val="90000"/>
            </a:lnSpc>
            <a:spcBef>
              <a:spcPct val="0"/>
            </a:spcBef>
            <a:spcAft>
              <a:spcPct val="35000"/>
            </a:spcAft>
            <a:buNone/>
          </a:pPr>
          <a:r>
            <a:rPr lang="en-US" sz="2400" kern="1200" dirty="0">
              <a:latin typeface="Aileron Regular" panose="020B0604020202020204" charset="0"/>
            </a:rPr>
            <a:t>Website: www.datapronig</a:t>
          </a:r>
          <a:r>
            <a:rPr lang="en-US" sz="2400" kern="1200" dirty="0"/>
            <a:t>eria</a:t>
          </a:r>
          <a:r>
            <a:rPr lang="en-US" sz="3200" kern="1200" dirty="0"/>
            <a:t>.net</a:t>
          </a:r>
          <a:endParaRPr lang="en-GB" sz="3200" kern="1200" dirty="0"/>
        </a:p>
      </dsp:txBody>
      <dsp:txXfrm>
        <a:off x="523794" y="306845"/>
        <a:ext cx="10839610" cy="556072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219F2-471A-44B8-BBC7-67C2686CE6AD}" type="datetimeFigureOut">
              <a:rPr lang="en-US" smtClean="0"/>
              <a:t>2/25/2022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062FD-813D-4831-A00E-E9FC6AD40301}" type="slidenum">
              <a:rPr lang="en-US" smtClean="0"/>
              <a:t>‹#›</a:t>
            </a:fld>
            <a:endParaRPr lang="en-US"/>
          </a:p>
        </p:txBody>
      </p:sp>
    </p:spTree>
    <p:extLst>
      <p:ext uri="{BB962C8B-B14F-4D97-AF65-F5344CB8AC3E}">
        <p14:creationId xmlns:p14="http://schemas.microsoft.com/office/powerpoint/2010/main" val="2777927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4.png"/><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7.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13.sv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9.sv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19.sv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3.sv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18.sv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8444" r="8444"/>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0" y="7065308"/>
            <a:ext cx="3221692" cy="3221692"/>
          </a:xfrm>
          <a:prstGeom prst="rect">
            <a:avLst/>
          </a:prstGeom>
        </p:spPr>
      </p:pic>
      <p:grpSp>
        <p:nvGrpSpPr>
          <p:cNvPr id="4" name="Group 4"/>
          <p:cNvGrpSpPr/>
          <p:nvPr/>
        </p:nvGrpSpPr>
        <p:grpSpPr>
          <a:xfrm rot="-8100000">
            <a:off x="-3377838" y="1415330"/>
            <a:ext cx="16224017" cy="8950886"/>
            <a:chOff x="0" y="0"/>
            <a:chExt cx="35276568" cy="1409334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5" name="Freeform 5"/>
            <p:cNvSpPr/>
            <p:nvPr/>
          </p:nvSpPr>
          <p:spPr>
            <a:xfrm>
              <a:off x="0" y="0"/>
              <a:ext cx="35276569" cy="14093346"/>
            </a:xfrm>
            <a:custGeom>
              <a:avLst/>
              <a:gdLst/>
              <a:ahLst/>
              <a:cxnLst/>
              <a:rect l="l" t="t" r="r" b="b"/>
              <a:pathLst>
                <a:path w="35276569" h="14093346">
                  <a:moveTo>
                    <a:pt x="0" y="0"/>
                  </a:moveTo>
                  <a:lnTo>
                    <a:pt x="35276569" y="0"/>
                  </a:lnTo>
                  <a:lnTo>
                    <a:pt x="35276569" y="14093346"/>
                  </a:lnTo>
                  <a:lnTo>
                    <a:pt x="0" y="14093346"/>
                  </a:lnTo>
                  <a:close/>
                </a:path>
              </a:pathLst>
            </a:custGeom>
            <a:grpFill/>
            <a:ln>
              <a:solidFill>
                <a:schemeClr val="bg1"/>
              </a:solidFill>
            </a:ln>
          </p:spPr>
        </p:sp>
      </p:grpSp>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11136547" y="3135547"/>
            <a:ext cx="7151453" cy="7151453"/>
          </a:xfrm>
          <a:prstGeom prst="rect">
            <a:avLst/>
          </a:prstGeom>
        </p:spPr>
      </p:pic>
      <p:pic>
        <p:nvPicPr>
          <p:cNvPr id="7" name="Picture 7"/>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82788" y="584755"/>
            <a:ext cx="4080525" cy="946695"/>
          </a:xfrm>
          <a:prstGeom prst="rect">
            <a:avLst/>
          </a:prstGeom>
        </p:spPr>
      </p:pic>
      <p:sp>
        <p:nvSpPr>
          <p:cNvPr id="8" name="TextBox 8"/>
          <p:cNvSpPr txBox="1"/>
          <p:nvPr/>
        </p:nvSpPr>
        <p:spPr>
          <a:xfrm>
            <a:off x="762000" y="4293398"/>
            <a:ext cx="9063192" cy="2154436"/>
          </a:xfrm>
          <a:prstGeom prst="rect">
            <a:avLst/>
          </a:prstGeom>
          <a:ln>
            <a:no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lIns="0" tIns="0" rIns="0" bIns="0" rtlCol="0" anchor="t">
            <a:spAutoFit/>
          </a:bodyPr>
          <a:lstStyle/>
          <a:p>
            <a:pPr algn="ctr">
              <a:lnSpc>
                <a:spcPts val="8400"/>
              </a:lnSpc>
            </a:pPr>
            <a:r>
              <a:rPr lang="en-US" sz="8000" b="1" u="sng" dirty="0">
                <a:solidFill>
                  <a:schemeClr val="accent1">
                    <a:lumMod val="75000"/>
                  </a:schemeClr>
                </a:solidFill>
                <a:latin typeface="Kollektif" panose="020B0604020202020204" charset="0"/>
              </a:rPr>
              <a:t>Lessons in 2021</a:t>
            </a:r>
          </a:p>
          <a:p>
            <a:pPr algn="ctr">
              <a:lnSpc>
                <a:spcPts val="8400"/>
              </a:lnSpc>
            </a:pPr>
            <a:r>
              <a:rPr lang="en-US" sz="8000" b="1" dirty="0">
                <a:solidFill>
                  <a:schemeClr val="accent1">
                    <a:lumMod val="75000"/>
                  </a:schemeClr>
                </a:solidFill>
                <a:latin typeface="Kollektif" panose="020B0604020202020204" charset="0"/>
              </a:rPr>
              <a:t>Outlook for 2022</a:t>
            </a:r>
          </a:p>
        </p:txBody>
      </p:sp>
      <p:sp>
        <p:nvSpPr>
          <p:cNvPr id="9" name="TextBox 9"/>
          <p:cNvSpPr txBox="1"/>
          <p:nvPr/>
        </p:nvSpPr>
        <p:spPr>
          <a:xfrm>
            <a:off x="14262313" y="9592439"/>
            <a:ext cx="4457078" cy="464114"/>
          </a:xfrm>
          <a:prstGeom prst="rect">
            <a:avLst/>
          </a:prstGeom>
        </p:spPr>
        <p:txBody>
          <a:bodyPr lIns="0" tIns="0" rIns="0" bIns="0" rtlCol="0" anchor="t">
            <a:spAutoFit/>
          </a:bodyPr>
          <a:lstStyle/>
          <a:p>
            <a:pPr marL="0" lvl="0" indent="0" algn="l">
              <a:lnSpc>
                <a:spcPts val="3818"/>
              </a:lnSpc>
              <a:spcBef>
                <a:spcPct val="0"/>
              </a:spcBef>
            </a:pPr>
            <a:r>
              <a:rPr lang="en-US" sz="2727" spc="54" dirty="0">
                <a:solidFill>
                  <a:srgbClr val="F4F4F4"/>
                </a:solidFill>
                <a:latin typeface="Aileron Regular"/>
              </a:rPr>
              <a:t>Practice over Theory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AutoShape 2"/>
          <p:cNvSpPr/>
          <p:nvPr/>
        </p:nvSpPr>
        <p:spPr>
          <a:xfrm>
            <a:off x="1684976" y="8399499"/>
            <a:ext cx="14918048" cy="0"/>
          </a:xfrm>
          <a:prstGeom prst="line">
            <a:avLst/>
          </a:prstGeom>
          <a:ln w="9525" cap="rnd">
            <a:solidFill>
              <a:srgbClr val="000000"/>
            </a:solidFill>
            <a:prstDash val="solid"/>
            <a:headEnd type="none" w="sm" len="sm"/>
            <a:tailEnd type="none" w="sm" len="sm"/>
          </a:ln>
        </p:spPr>
      </p:sp>
      <p:sp>
        <p:nvSpPr>
          <p:cNvPr id="3" name="AutoShape 3"/>
          <p:cNvSpPr/>
          <p:nvPr/>
        </p:nvSpPr>
        <p:spPr>
          <a:xfrm>
            <a:off x="9144000" y="5143500"/>
            <a:ext cx="6927089" cy="0"/>
          </a:xfrm>
          <a:prstGeom prst="line">
            <a:avLst/>
          </a:prstGeom>
          <a:ln w="9525" cap="rnd">
            <a:solidFill>
              <a:srgbClr val="000000"/>
            </a:solidFill>
            <a:prstDash val="solid"/>
            <a:headEnd type="none" w="sm" len="sm"/>
            <a:tailEnd type="none" w="sm" len="sm"/>
          </a:ln>
        </p:spPr>
      </p:sp>
      <p:sp>
        <p:nvSpPr>
          <p:cNvPr id="6" name="AutoShape 6"/>
          <p:cNvSpPr/>
          <p:nvPr/>
        </p:nvSpPr>
        <p:spPr>
          <a:xfrm>
            <a:off x="9144000" y="3848100"/>
            <a:ext cx="6927089" cy="0"/>
          </a:xfrm>
          <a:prstGeom prst="line">
            <a:avLst/>
          </a:prstGeom>
          <a:ln w="9525" cap="rnd">
            <a:solidFill>
              <a:srgbClr val="000000"/>
            </a:solidFill>
            <a:prstDash val="solid"/>
            <a:headEnd type="none" w="sm" len="sm"/>
            <a:tailEnd type="none" w="sm" len="sm"/>
          </a:ln>
        </p:spPr>
        <p:txBody>
          <a:bodyPr/>
          <a:lstStyle/>
          <a:p>
            <a:endParaRPr lang="en-US" dirty="0"/>
          </a:p>
        </p:txBody>
      </p:sp>
      <p:pic>
        <p:nvPicPr>
          <p:cNvPr id="7" name="Picture 7"/>
          <p:cNvPicPr>
            <a:picLocks noChangeAspect="1"/>
          </p:cNvPicPr>
          <p:nvPr/>
        </p:nvPicPr>
        <p:blipFill>
          <a:blip r:embed="rId2"/>
          <a:srcRect/>
          <a:stretch>
            <a:fillRect/>
          </a:stretch>
        </p:blipFill>
        <p:spPr>
          <a:xfrm>
            <a:off x="16603024" y="36063"/>
            <a:ext cx="1664300" cy="2036904"/>
          </a:xfrm>
          <a:prstGeom prst="rect">
            <a:avLst/>
          </a:prstGeom>
        </p:spPr>
      </p:pic>
      <p:grpSp>
        <p:nvGrpSpPr>
          <p:cNvPr id="8" name="Group 8"/>
          <p:cNvGrpSpPr/>
          <p:nvPr/>
        </p:nvGrpSpPr>
        <p:grpSpPr>
          <a:xfrm>
            <a:off x="744702" y="2415610"/>
            <a:ext cx="5657850" cy="5657850"/>
            <a:chOff x="0" y="0"/>
            <a:chExt cx="6350000" cy="6350000"/>
          </a:xfrm>
        </p:grpSpPr>
        <p:sp>
          <p:nvSpPr>
            <p:cNvPr id="9" name="Freeform 9"/>
            <p:cNvSpPr/>
            <p:nvPr/>
          </p:nvSpPr>
          <p:spPr>
            <a:xfrm>
              <a:off x="394970" y="394970"/>
              <a:ext cx="5560060" cy="5560060"/>
            </a:xfrm>
            <a:custGeom>
              <a:avLst/>
              <a:gdLst/>
              <a:ahLst/>
              <a:cxnLst/>
              <a:rect l="l" t="t" r="r" b="b"/>
              <a:pathLst>
                <a:path w="5560060" h="5560060">
                  <a:moveTo>
                    <a:pt x="5560060" y="588010"/>
                  </a:moveTo>
                  <a:lnTo>
                    <a:pt x="5560060" y="4972050"/>
                  </a:lnTo>
                  <a:cubicBezTo>
                    <a:pt x="5560060" y="5297170"/>
                    <a:pt x="5297170" y="5560060"/>
                    <a:pt x="4972050" y="5560060"/>
                  </a:cubicBezTo>
                  <a:lnTo>
                    <a:pt x="588010" y="5560060"/>
                  </a:lnTo>
                  <a:cubicBezTo>
                    <a:pt x="262890" y="5560060"/>
                    <a:pt x="0" y="5297170"/>
                    <a:pt x="0" y="4972050"/>
                  </a:cubicBezTo>
                  <a:lnTo>
                    <a:pt x="0" y="588010"/>
                  </a:lnTo>
                  <a:cubicBezTo>
                    <a:pt x="0" y="262890"/>
                    <a:pt x="262890" y="0"/>
                    <a:pt x="588010" y="0"/>
                  </a:cubicBezTo>
                  <a:lnTo>
                    <a:pt x="4972050" y="0"/>
                  </a:lnTo>
                  <a:cubicBezTo>
                    <a:pt x="5297170" y="0"/>
                    <a:pt x="5560060" y="262890"/>
                    <a:pt x="5560060" y="588010"/>
                  </a:cubicBezTo>
                  <a:close/>
                </a:path>
              </a:pathLst>
            </a:custGeom>
            <a:solidFill>
              <a:srgbClr val="00689D"/>
            </a:solidFill>
          </p:spPr>
        </p:sp>
        <p:sp>
          <p:nvSpPr>
            <p:cNvPr id="10" name="Freeform 10"/>
            <p:cNvSpPr/>
            <p:nvPr/>
          </p:nvSpPr>
          <p:spPr>
            <a:xfrm>
              <a:off x="753790" y="753110"/>
              <a:ext cx="4842420" cy="4843780"/>
            </a:xfrm>
            <a:custGeom>
              <a:avLst/>
              <a:gdLst/>
              <a:ahLst/>
              <a:cxnLst/>
              <a:rect l="l" t="t" r="r" b="b"/>
              <a:pathLst>
                <a:path w="4842420" h="4843780">
                  <a:moveTo>
                    <a:pt x="151720" y="4538980"/>
                  </a:moveTo>
                  <a:cubicBezTo>
                    <a:pt x="235622" y="4539355"/>
                    <a:pt x="303440" y="4607477"/>
                    <a:pt x="303440" y="4691380"/>
                  </a:cubicBezTo>
                  <a:cubicBezTo>
                    <a:pt x="303440" y="4775283"/>
                    <a:pt x="235622" y="4843405"/>
                    <a:pt x="151720" y="4843780"/>
                  </a:cubicBezTo>
                  <a:cubicBezTo>
                    <a:pt x="67818" y="4843405"/>
                    <a:pt x="0" y="4775283"/>
                    <a:pt x="0" y="4691380"/>
                  </a:cubicBezTo>
                  <a:cubicBezTo>
                    <a:pt x="0" y="4607477"/>
                    <a:pt x="67818" y="4539355"/>
                    <a:pt x="151720" y="4538980"/>
                  </a:cubicBezTo>
                  <a:close/>
                  <a:moveTo>
                    <a:pt x="151720" y="0"/>
                  </a:moveTo>
                  <a:cubicBezTo>
                    <a:pt x="235622" y="375"/>
                    <a:pt x="303440" y="68497"/>
                    <a:pt x="303440" y="152400"/>
                  </a:cubicBezTo>
                  <a:cubicBezTo>
                    <a:pt x="303440" y="236303"/>
                    <a:pt x="235622" y="304425"/>
                    <a:pt x="151720" y="304800"/>
                  </a:cubicBezTo>
                  <a:cubicBezTo>
                    <a:pt x="67818" y="304425"/>
                    <a:pt x="0" y="236303"/>
                    <a:pt x="0" y="152400"/>
                  </a:cubicBezTo>
                  <a:cubicBezTo>
                    <a:pt x="0" y="68497"/>
                    <a:pt x="67818" y="375"/>
                    <a:pt x="151720" y="0"/>
                  </a:cubicBezTo>
                  <a:close/>
                  <a:moveTo>
                    <a:pt x="4690700" y="0"/>
                  </a:moveTo>
                  <a:cubicBezTo>
                    <a:pt x="4774602" y="375"/>
                    <a:pt x="4842420" y="68497"/>
                    <a:pt x="4842420" y="152400"/>
                  </a:cubicBezTo>
                  <a:cubicBezTo>
                    <a:pt x="4842420" y="236303"/>
                    <a:pt x="4774602" y="304425"/>
                    <a:pt x="4690700" y="304800"/>
                  </a:cubicBezTo>
                  <a:cubicBezTo>
                    <a:pt x="4606798" y="304425"/>
                    <a:pt x="4538980" y="236303"/>
                    <a:pt x="4538980" y="152400"/>
                  </a:cubicBezTo>
                  <a:cubicBezTo>
                    <a:pt x="4538980" y="68497"/>
                    <a:pt x="4606798" y="375"/>
                    <a:pt x="4690700" y="0"/>
                  </a:cubicBezTo>
                  <a:close/>
                  <a:moveTo>
                    <a:pt x="4690700" y="4538980"/>
                  </a:moveTo>
                  <a:cubicBezTo>
                    <a:pt x="4774602" y="4539355"/>
                    <a:pt x="4842420" y="4607477"/>
                    <a:pt x="4842420" y="4691380"/>
                  </a:cubicBezTo>
                  <a:cubicBezTo>
                    <a:pt x="4842420" y="4775283"/>
                    <a:pt x="4774602" y="4843405"/>
                    <a:pt x="4690700" y="4843780"/>
                  </a:cubicBezTo>
                  <a:cubicBezTo>
                    <a:pt x="4606798" y="4843405"/>
                    <a:pt x="4538980" y="4775283"/>
                    <a:pt x="4538980" y="4691380"/>
                  </a:cubicBezTo>
                  <a:cubicBezTo>
                    <a:pt x="4538980" y="4607477"/>
                    <a:pt x="4606798" y="4539355"/>
                    <a:pt x="4690700" y="4538980"/>
                  </a:cubicBezTo>
                  <a:close/>
                </a:path>
              </a:pathLst>
            </a:custGeom>
            <a:solidFill>
              <a:srgbClr val="05378B"/>
            </a:solidFill>
          </p:spPr>
        </p:sp>
        <p:sp>
          <p:nvSpPr>
            <p:cNvPr id="11" name="Freeform 11"/>
            <p:cNvSpPr/>
            <p:nvPr/>
          </p:nvSpPr>
          <p:spPr>
            <a:xfrm>
              <a:off x="0" y="0"/>
              <a:ext cx="6350000" cy="6352540"/>
            </a:xfrm>
            <a:custGeom>
              <a:avLst/>
              <a:gdLst/>
              <a:ahLst/>
              <a:cxnLst/>
              <a:rect l="l" t="t" r="r" b="b"/>
              <a:pathLst>
                <a:path w="6350000" h="6352540">
                  <a:moveTo>
                    <a:pt x="6350000" y="1057910"/>
                  </a:moveTo>
                  <a:lnTo>
                    <a:pt x="6350000" y="565150"/>
                  </a:lnTo>
                  <a:cubicBezTo>
                    <a:pt x="6233160" y="520700"/>
                    <a:pt x="6115050" y="444500"/>
                    <a:pt x="6009640" y="340360"/>
                  </a:cubicBezTo>
                  <a:cubicBezTo>
                    <a:pt x="5905500" y="234950"/>
                    <a:pt x="5829300" y="116840"/>
                    <a:pt x="5784850" y="0"/>
                  </a:cubicBezTo>
                  <a:lnTo>
                    <a:pt x="565150" y="0"/>
                  </a:lnTo>
                  <a:cubicBezTo>
                    <a:pt x="520700" y="116840"/>
                    <a:pt x="444500" y="234950"/>
                    <a:pt x="340360" y="340360"/>
                  </a:cubicBezTo>
                  <a:cubicBezTo>
                    <a:pt x="234950" y="444500"/>
                    <a:pt x="116840" y="520700"/>
                    <a:pt x="0" y="565150"/>
                  </a:cubicBezTo>
                  <a:lnTo>
                    <a:pt x="0" y="5784850"/>
                  </a:lnTo>
                  <a:cubicBezTo>
                    <a:pt x="29210" y="5796280"/>
                    <a:pt x="58420" y="5808980"/>
                    <a:pt x="87630" y="5824220"/>
                  </a:cubicBezTo>
                  <a:cubicBezTo>
                    <a:pt x="95250" y="5828030"/>
                    <a:pt x="101600" y="5831840"/>
                    <a:pt x="109220" y="5835650"/>
                  </a:cubicBezTo>
                  <a:cubicBezTo>
                    <a:pt x="114300" y="5838190"/>
                    <a:pt x="119380" y="5840730"/>
                    <a:pt x="124460" y="5844540"/>
                  </a:cubicBezTo>
                  <a:cubicBezTo>
                    <a:pt x="125730" y="5844540"/>
                    <a:pt x="127000" y="5845810"/>
                    <a:pt x="128270" y="5847080"/>
                  </a:cubicBezTo>
                  <a:cubicBezTo>
                    <a:pt x="132080" y="5848350"/>
                    <a:pt x="134620" y="5850890"/>
                    <a:pt x="138430" y="5853430"/>
                  </a:cubicBezTo>
                  <a:cubicBezTo>
                    <a:pt x="175260" y="5876290"/>
                    <a:pt x="212090" y="5901690"/>
                    <a:pt x="248920" y="5929630"/>
                  </a:cubicBezTo>
                  <a:cubicBezTo>
                    <a:pt x="255270" y="5934710"/>
                    <a:pt x="261620" y="5939790"/>
                    <a:pt x="267970" y="5946140"/>
                  </a:cubicBezTo>
                  <a:cubicBezTo>
                    <a:pt x="273050" y="5949950"/>
                    <a:pt x="276860" y="5953760"/>
                    <a:pt x="280670" y="5957570"/>
                  </a:cubicBezTo>
                  <a:cubicBezTo>
                    <a:pt x="293370" y="5969000"/>
                    <a:pt x="306070" y="5980430"/>
                    <a:pt x="318770" y="5993130"/>
                  </a:cubicBezTo>
                  <a:cubicBezTo>
                    <a:pt x="325120" y="5999480"/>
                    <a:pt x="331470" y="6005830"/>
                    <a:pt x="339090" y="6012180"/>
                  </a:cubicBezTo>
                  <a:cubicBezTo>
                    <a:pt x="345440" y="6018530"/>
                    <a:pt x="351790" y="6024880"/>
                    <a:pt x="358140" y="6032500"/>
                  </a:cubicBezTo>
                  <a:cubicBezTo>
                    <a:pt x="369570" y="6045200"/>
                    <a:pt x="382270" y="6057900"/>
                    <a:pt x="393700" y="6070600"/>
                  </a:cubicBezTo>
                  <a:cubicBezTo>
                    <a:pt x="397510" y="6075680"/>
                    <a:pt x="401320" y="6079490"/>
                    <a:pt x="405130" y="6084570"/>
                  </a:cubicBezTo>
                  <a:lnTo>
                    <a:pt x="420370" y="6103620"/>
                  </a:lnTo>
                  <a:cubicBezTo>
                    <a:pt x="424180" y="6107430"/>
                    <a:pt x="426720" y="6112510"/>
                    <a:pt x="430530" y="6116320"/>
                  </a:cubicBezTo>
                  <a:cubicBezTo>
                    <a:pt x="436880" y="6123940"/>
                    <a:pt x="443230" y="6132830"/>
                    <a:pt x="449580" y="6140450"/>
                  </a:cubicBezTo>
                  <a:cubicBezTo>
                    <a:pt x="457200" y="6150610"/>
                    <a:pt x="463550" y="6160770"/>
                    <a:pt x="469900" y="6169660"/>
                  </a:cubicBezTo>
                  <a:cubicBezTo>
                    <a:pt x="488950" y="6198870"/>
                    <a:pt x="506730" y="6228080"/>
                    <a:pt x="523240" y="6258560"/>
                  </a:cubicBezTo>
                  <a:cubicBezTo>
                    <a:pt x="525780" y="6263640"/>
                    <a:pt x="528320" y="6267450"/>
                    <a:pt x="529590" y="6272530"/>
                  </a:cubicBezTo>
                  <a:lnTo>
                    <a:pt x="533400" y="6280150"/>
                  </a:lnTo>
                  <a:cubicBezTo>
                    <a:pt x="535940" y="6285230"/>
                    <a:pt x="538480" y="6290310"/>
                    <a:pt x="539750" y="6294120"/>
                  </a:cubicBezTo>
                  <a:cubicBezTo>
                    <a:pt x="548640" y="6313170"/>
                    <a:pt x="557530" y="6332220"/>
                    <a:pt x="563880" y="6352540"/>
                  </a:cubicBezTo>
                  <a:lnTo>
                    <a:pt x="5783580" y="6352540"/>
                  </a:lnTo>
                  <a:cubicBezTo>
                    <a:pt x="5828030" y="6235700"/>
                    <a:pt x="5904230" y="6117590"/>
                    <a:pt x="6008370" y="6012180"/>
                  </a:cubicBezTo>
                  <a:cubicBezTo>
                    <a:pt x="6047740" y="5972810"/>
                    <a:pt x="6088380" y="5937250"/>
                    <a:pt x="6131560" y="5906770"/>
                  </a:cubicBezTo>
                  <a:cubicBezTo>
                    <a:pt x="6153150" y="5891530"/>
                    <a:pt x="6174740" y="5876290"/>
                    <a:pt x="6196330" y="5863590"/>
                  </a:cubicBezTo>
                  <a:cubicBezTo>
                    <a:pt x="6210300" y="5854700"/>
                    <a:pt x="6225540" y="5845810"/>
                    <a:pt x="6239510" y="5838190"/>
                  </a:cubicBezTo>
                  <a:cubicBezTo>
                    <a:pt x="6253480" y="5830570"/>
                    <a:pt x="6268720" y="5822950"/>
                    <a:pt x="6282690" y="5815330"/>
                  </a:cubicBezTo>
                  <a:cubicBezTo>
                    <a:pt x="6304280" y="5805170"/>
                    <a:pt x="6327140" y="5795010"/>
                    <a:pt x="6348730" y="5787390"/>
                  </a:cubicBezTo>
                  <a:lnTo>
                    <a:pt x="6350000" y="1057910"/>
                  </a:lnTo>
                  <a:close/>
                  <a:moveTo>
                    <a:pt x="5955030" y="5367020"/>
                  </a:moveTo>
                  <a:cubicBezTo>
                    <a:pt x="5955030" y="5692140"/>
                    <a:pt x="5692140" y="5955030"/>
                    <a:pt x="5367020" y="5955030"/>
                  </a:cubicBezTo>
                  <a:lnTo>
                    <a:pt x="982980" y="5955030"/>
                  </a:lnTo>
                  <a:cubicBezTo>
                    <a:pt x="657860" y="5955030"/>
                    <a:pt x="394970" y="5692140"/>
                    <a:pt x="394970" y="5367020"/>
                  </a:cubicBezTo>
                  <a:lnTo>
                    <a:pt x="394970" y="982980"/>
                  </a:lnTo>
                  <a:cubicBezTo>
                    <a:pt x="394970" y="657860"/>
                    <a:pt x="657860" y="394970"/>
                    <a:pt x="982980" y="394970"/>
                  </a:cubicBezTo>
                  <a:lnTo>
                    <a:pt x="5367020" y="394970"/>
                  </a:lnTo>
                  <a:cubicBezTo>
                    <a:pt x="5692140" y="394970"/>
                    <a:pt x="5955030" y="657860"/>
                    <a:pt x="5955030" y="982980"/>
                  </a:cubicBezTo>
                  <a:lnTo>
                    <a:pt x="5955030" y="5367020"/>
                  </a:lnTo>
                  <a:close/>
                </a:path>
              </a:pathLst>
            </a:custGeom>
            <a:solidFill>
              <a:srgbClr val="05378B"/>
            </a:solidFill>
          </p:spPr>
        </p:sp>
      </p:grpSp>
      <p:grpSp>
        <p:nvGrpSpPr>
          <p:cNvPr id="13" name="Group 13"/>
          <p:cNvGrpSpPr/>
          <p:nvPr/>
        </p:nvGrpSpPr>
        <p:grpSpPr>
          <a:xfrm>
            <a:off x="9901173" y="3072199"/>
            <a:ext cx="265471" cy="304199"/>
            <a:chOff x="0" y="0"/>
            <a:chExt cx="1670227" cy="1913890"/>
          </a:xfrm>
        </p:grpSpPr>
        <p:sp>
          <p:nvSpPr>
            <p:cNvPr id="14" name="Freeform 14"/>
            <p:cNvSpPr/>
            <p:nvPr/>
          </p:nvSpPr>
          <p:spPr>
            <a:xfrm>
              <a:off x="0" y="0"/>
              <a:ext cx="1670227" cy="1913890"/>
            </a:xfrm>
            <a:custGeom>
              <a:avLst/>
              <a:gdLst/>
              <a:ahLst/>
              <a:cxnLst/>
              <a:rect l="l" t="t" r="r" b="b"/>
              <a:pathLst>
                <a:path w="1670227" h="1913890">
                  <a:moveTo>
                    <a:pt x="0" y="0"/>
                  </a:moveTo>
                  <a:lnTo>
                    <a:pt x="1670227" y="0"/>
                  </a:lnTo>
                  <a:lnTo>
                    <a:pt x="1670227" y="1913890"/>
                  </a:lnTo>
                  <a:lnTo>
                    <a:pt x="0" y="1913890"/>
                  </a:lnTo>
                  <a:close/>
                </a:path>
              </a:pathLst>
            </a:custGeom>
            <a:solidFill>
              <a:srgbClr val="05378B"/>
            </a:solidFill>
          </p:spPr>
        </p:sp>
      </p:grpSp>
      <p:sp>
        <p:nvSpPr>
          <p:cNvPr id="15" name="TextBox 15"/>
          <p:cNvSpPr txBox="1"/>
          <p:nvPr/>
        </p:nvSpPr>
        <p:spPr>
          <a:xfrm>
            <a:off x="1860850" y="4971864"/>
            <a:ext cx="3425554" cy="994410"/>
          </a:xfrm>
          <a:prstGeom prst="rect">
            <a:avLst/>
          </a:prstGeom>
        </p:spPr>
        <p:txBody>
          <a:bodyPr lIns="0" tIns="0" rIns="0" bIns="0" rtlCol="0" anchor="t">
            <a:spAutoFit/>
          </a:bodyPr>
          <a:lstStyle/>
          <a:p>
            <a:pPr>
              <a:lnSpc>
                <a:spcPts val="7560"/>
              </a:lnSpc>
            </a:pPr>
            <a:r>
              <a:rPr lang="en-US" sz="7200" dirty="0">
                <a:solidFill>
                  <a:srgbClr val="000000"/>
                </a:solidFill>
                <a:latin typeface="Kollektif Bold"/>
              </a:rPr>
              <a:t>Outline</a:t>
            </a:r>
          </a:p>
        </p:txBody>
      </p:sp>
      <p:sp>
        <p:nvSpPr>
          <p:cNvPr id="16" name="TextBox 16"/>
          <p:cNvSpPr txBox="1"/>
          <p:nvPr/>
        </p:nvSpPr>
        <p:spPr>
          <a:xfrm>
            <a:off x="11234792" y="2964270"/>
            <a:ext cx="5341651" cy="504826"/>
          </a:xfrm>
          <a:prstGeom prst="rect">
            <a:avLst/>
          </a:prstGeom>
        </p:spPr>
        <p:txBody>
          <a:bodyPr lIns="0" tIns="0" rIns="0" bIns="0" rtlCol="0" anchor="t">
            <a:spAutoFit/>
          </a:bodyPr>
          <a:lstStyle/>
          <a:p>
            <a:pPr marL="0" lvl="0" indent="0" algn="l">
              <a:lnSpc>
                <a:spcPts val="4199"/>
              </a:lnSpc>
              <a:spcBef>
                <a:spcPct val="0"/>
              </a:spcBef>
            </a:pPr>
            <a:r>
              <a:rPr lang="en-US" sz="2999" spc="59" dirty="0">
                <a:solidFill>
                  <a:schemeClr val="bg1"/>
                </a:solidFill>
                <a:latin typeface="Aileron Regular Bold"/>
              </a:rPr>
              <a:t>Introduction</a:t>
            </a:r>
          </a:p>
        </p:txBody>
      </p:sp>
      <p:sp>
        <p:nvSpPr>
          <p:cNvPr id="18" name="TextBox 18"/>
          <p:cNvSpPr txBox="1"/>
          <p:nvPr/>
        </p:nvSpPr>
        <p:spPr>
          <a:xfrm>
            <a:off x="11261373" y="5615851"/>
            <a:ext cx="5341651" cy="504826"/>
          </a:xfrm>
          <a:prstGeom prst="rect">
            <a:avLst/>
          </a:prstGeom>
        </p:spPr>
        <p:txBody>
          <a:bodyPr lIns="0" tIns="0" rIns="0" bIns="0" rtlCol="0" anchor="t">
            <a:spAutoFit/>
          </a:bodyPr>
          <a:lstStyle/>
          <a:p>
            <a:pPr marL="0" lvl="0" indent="0" algn="l">
              <a:lnSpc>
                <a:spcPts val="4199"/>
              </a:lnSpc>
              <a:spcBef>
                <a:spcPct val="0"/>
              </a:spcBef>
            </a:pPr>
            <a:r>
              <a:rPr lang="en-US" sz="2999" spc="59" dirty="0">
                <a:solidFill>
                  <a:schemeClr val="bg1"/>
                </a:solidFill>
                <a:latin typeface="Aileron Regular Bold"/>
              </a:rPr>
              <a:t>Outlook for 2022</a:t>
            </a:r>
          </a:p>
        </p:txBody>
      </p:sp>
      <p:sp>
        <p:nvSpPr>
          <p:cNvPr id="21" name="TextBox 21"/>
          <p:cNvSpPr txBox="1"/>
          <p:nvPr/>
        </p:nvSpPr>
        <p:spPr>
          <a:xfrm>
            <a:off x="14778904" y="8627745"/>
            <a:ext cx="1824120" cy="349250"/>
          </a:xfrm>
          <a:prstGeom prst="rect">
            <a:avLst/>
          </a:prstGeom>
        </p:spPr>
        <p:txBody>
          <a:bodyPr lIns="0" tIns="0" rIns="0" bIns="0" rtlCol="0" anchor="t">
            <a:spAutoFit/>
          </a:bodyPr>
          <a:lstStyle/>
          <a:p>
            <a:pPr marL="0" lvl="0" indent="0" algn="r">
              <a:lnSpc>
                <a:spcPts val="2800"/>
              </a:lnSpc>
              <a:spcBef>
                <a:spcPct val="0"/>
              </a:spcBef>
            </a:pPr>
            <a:r>
              <a:rPr lang="en-US" sz="2000" spc="40">
                <a:solidFill>
                  <a:srgbClr val="192954"/>
                </a:solidFill>
                <a:latin typeface="Aileron Heavy"/>
              </a:rPr>
              <a:t>02</a:t>
            </a:r>
          </a:p>
        </p:txBody>
      </p:sp>
      <p:grpSp>
        <p:nvGrpSpPr>
          <p:cNvPr id="23" name="Group 23"/>
          <p:cNvGrpSpPr/>
          <p:nvPr/>
        </p:nvGrpSpPr>
        <p:grpSpPr>
          <a:xfrm>
            <a:off x="10001052" y="4460334"/>
            <a:ext cx="265471" cy="304199"/>
            <a:chOff x="0" y="0"/>
            <a:chExt cx="1670227" cy="1913890"/>
          </a:xfrm>
        </p:grpSpPr>
        <p:sp>
          <p:nvSpPr>
            <p:cNvPr id="24" name="Freeform 24"/>
            <p:cNvSpPr/>
            <p:nvPr/>
          </p:nvSpPr>
          <p:spPr>
            <a:xfrm>
              <a:off x="0" y="0"/>
              <a:ext cx="1670227" cy="1913890"/>
            </a:xfrm>
            <a:custGeom>
              <a:avLst/>
              <a:gdLst/>
              <a:ahLst/>
              <a:cxnLst/>
              <a:rect l="l" t="t" r="r" b="b"/>
              <a:pathLst>
                <a:path w="1670227" h="1913890">
                  <a:moveTo>
                    <a:pt x="0" y="0"/>
                  </a:moveTo>
                  <a:lnTo>
                    <a:pt x="1670227" y="0"/>
                  </a:lnTo>
                  <a:lnTo>
                    <a:pt x="1670227" y="1913890"/>
                  </a:lnTo>
                  <a:lnTo>
                    <a:pt x="0" y="1913890"/>
                  </a:lnTo>
                  <a:close/>
                </a:path>
              </a:pathLst>
            </a:custGeom>
            <a:solidFill>
              <a:srgbClr val="05378B"/>
            </a:solidFill>
          </p:spPr>
        </p:sp>
      </p:grpSp>
      <p:grpSp>
        <p:nvGrpSpPr>
          <p:cNvPr id="31" name="Group 31"/>
          <p:cNvGrpSpPr/>
          <p:nvPr/>
        </p:nvGrpSpPr>
        <p:grpSpPr>
          <a:xfrm>
            <a:off x="10001052" y="5696370"/>
            <a:ext cx="265471" cy="304199"/>
            <a:chOff x="0" y="0"/>
            <a:chExt cx="1670227" cy="1913890"/>
          </a:xfrm>
        </p:grpSpPr>
        <p:sp>
          <p:nvSpPr>
            <p:cNvPr id="32" name="Freeform 32"/>
            <p:cNvSpPr/>
            <p:nvPr/>
          </p:nvSpPr>
          <p:spPr>
            <a:xfrm>
              <a:off x="0" y="0"/>
              <a:ext cx="1670227" cy="1913890"/>
            </a:xfrm>
            <a:custGeom>
              <a:avLst/>
              <a:gdLst/>
              <a:ahLst/>
              <a:cxnLst/>
              <a:rect l="l" t="t" r="r" b="b"/>
              <a:pathLst>
                <a:path w="1670227" h="1913890">
                  <a:moveTo>
                    <a:pt x="0" y="0"/>
                  </a:moveTo>
                  <a:lnTo>
                    <a:pt x="1670227" y="0"/>
                  </a:lnTo>
                  <a:lnTo>
                    <a:pt x="1670227" y="1913890"/>
                  </a:lnTo>
                  <a:lnTo>
                    <a:pt x="0" y="1913890"/>
                  </a:lnTo>
                  <a:close/>
                </a:path>
              </a:pathLst>
            </a:custGeom>
            <a:solidFill>
              <a:srgbClr val="05378B"/>
            </a:solidFill>
          </p:spPr>
        </p:sp>
      </p:grpSp>
      <p:sp>
        <p:nvSpPr>
          <p:cNvPr id="33" name="TextBox 22">
            <a:extLst>
              <a:ext uri="{FF2B5EF4-FFF2-40B4-BE49-F238E27FC236}">
                <a16:creationId xmlns:a16="http://schemas.microsoft.com/office/drawing/2014/main" id="{B090CD2D-93A0-4754-B637-193B0F6523BB}"/>
              </a:ext>
            </a:extLst>
          </p:cNvPr>
          <p:cNvSpPr txBox="1"/>
          <p:nvPr/>
        </p:nvSpPr>
        <p:spPr>
          <a:xfrm>
            <a:off x="11261373" y="6892289"/>
            <a:ext cx="5341651" cy="504826"/>
          </a:xfrm>
          <a:prstGeom prst="rect">
            <a:avLst/>
          </a:prstGeom>
        </p:spPr>
        <p:txBody>
          <a:bodyPr lIns="0" tIns="0" rIns="0" bIns="0" rtlCol="0" anchor="t">
            <a:spAutoFit/>
          </a:bodyPr>
          <a:lstStyle/>
          <a:p>
            <a:pPr marL="0" lvl="0" indent="0" algn="l">
              <a:lnSpc>
                <a:spcPts val="4199"/>
              </a:lnSpc>
              <a:spcBef>
                <a:spcPct val="0"/>
              </a:spcBef>
            </a:pPr>
            <a:r>
              <a:rPr lang="en-US" sz="2999" spc="59" dirty="0">
                <a:solidFill>
                  <a:schemeClr val="bg1"/>
                </a:solidFill>
                <a:latin typeface="Aileron Regular Bold"/>
              </a:rPr>
              <a:t>Conclusion</a:t>
            </a:r>
          </a:p>
        </p:txBody>
      </p:sp>
      <p:grpSp>
        <p:nvGrpSpPr>
          <p:cNvPr id="34" name="Group 29">
            <a:extLst>
              <a:ext uri="{FF2B5EF4-FFF2-40B4-BE49-F238E27FC236}">
                <a16:creationId xmlns:a16="http://schemas.microsoft.com/office/drawing/2014/main" id="{645080E2-4304-47FD-A39E-5787242299CE}"/>
              </a:ext>
            </a:extLst>
          </p:cNvPr>
          <p:cNvGrpSpPr/>
          <p:nvPr/>
        </p:nvGrpSpPr>
        <p:grpSpPr>
          <a:xfrm>
            <a:off x="10001053" y="7011364"/>
            <a:ext cx="265471" cy="304199"/>
            <a:chOff x="0" y="0"/>
            <a:chExt cx="1670227" cy="1913890"/>
          </a:xfrm>
        </p:grpSpPr>
        <p:sp>
          <p:nvSpPr>
            <p:cNvPr id="35" name="Freeform 30">
              <a:extLst>
                <a:ext uri="{FF2B5EF4-FFF2-40B4-BE49-F238E27FC236}">
                  <a16:creationId xmlns:a16="http://schemas.microsoft.com/office/drawing/2014/main" id="{6DDDDD82-8884-45C0-BB1D-7A6A7B20FD2A}"/>
                </a:ext>
              </a:extLst>
            </p:cNvPr>
            <p:cNvSpPr/>
            <p:nvPr/>
          </p:nvSpPr>
          <p:spPr>
            <a:xfrm>
              <a:off x="0" y="0"/>
              <a:ext cx="1670227" cy="1913890"/>
            </a:xfrm>
            <a:custGeom>
              <a:avLst/>
              <a:gdLst/>
              <a:ahLst/>
              <a:cxnLst/>
              <a:rect l="l" t="t" r="r" b="b"/>
              <a:pathLst>
                <a:path w="1670227" h="1913890">
                  <a:moveTo>
                    <a:pt x="0" y="0"/>
                  </a:moveTo>
                  <a:lnTo>
                    <a:pt x="1670227" y="0"/>
                  </a:lnTo>
                  <a:lnTo>
                    <a:pt x="1670227" y="1913890"/>
                  </a:lnTo>
                  <a:lnTo>
                    <a:pt x="0" y="1913890"/>
                  </a:lnTo>
                  <a:close/>
                </a:path>
              </a:pathLst>
            </a:custGeom>
            <a:solidFill>
              <a:srgbClr val="05378B"/>
            </a:solidFill>
          </p:spPr>
        </p:sp>
      </p:grpSp>
      <p:sp>
        <p:nvSpPr>
          <p:cNvPr id="36" name="AutoShape 12">
            <a:extLst>
              <a:ext uri="{FF2B5EF4-FFF2-40B4-BE49-F238E27FC236}">
                <a16:creationId xmlns:a16="http://schemas.microsoft.com/office/drawing/2014/main" id="{241B3FF4-C527-495D-9D42-9ABF54D06248}"/>
              </a:ext>
            </a:extLst>
          </p:cNvPr>
          <p:cNvSpPr/>
          <p:nvPr/>
        </p:nvSpPr>
        <p:spPr>
          <a:xfrm>
            <a:off x="9144000" y="6438900"/>
            <a:ext cx="6927089" cy="0"/>
          </a:xfrm>
          <a:prstGeom prst="line">
            <a:avLst/>
          </a:prstGeom>
          <a:ln w="9525" cap="rnd">
            <a:solidFill>
              <a:srgbClr val="000000"/>
            </a:solidFill>
            <a:prstDash val="solid"/>
            <a:headEnd type="none" w="sm" len="sm"/>
            <a:tailEnd type="none" w="sm" len="sm"/>
          </a:ln>
        </p:spPr>
      </p:sp>
      <p:sp>
        <p:nvSpPr>
          <p:cNvPr id="37" name="TextBox 18">
            <a:extLst>
              <a:ext uri="{FF2B5EF4-FFF2-40B4-BE49-F238E27FC236}">
                <a16:creationId xmlns:a16="http://schemas.microsoft.com/office/drawing/2014/main" id="{F75CBCBA-0BD2-4103-8692-650F29CE6336}"/>
              </a:ext>
            </a:extLst>
          </p:cNvPr>
          <p:cNvSpPr txBox="1"/>
          <p:nvPr/>
        </p:nvSpPr>
        <p:spPr>
          <a:xfrm>
            <a:off x="11261373" y="4318624"/>
            <a:ext cx="5341651" cy="504826"/>
          </a:xfrm>
          <a:prstGeom prst="rect">
            <a:avLst/>
          </a:prstGeom>
        </p:spPr>
        <p:txBody>
          <a:bodyPr lIns="0" tIns="0" rIns="0" bIns="0" rtlCol="0" anchor="t">
            <a:spAutoFit/>
          </a:bodyPr>
          <a:lstStyle/>
          <a:p>
            <a:pPr marL="0" lvl="0" indent="0" algn="l">
              <a:lnSpc>
                <a:spcPts val="4199"/>
              </a:lnSpc>
              <a:spcBef>
                <a:spcPct val="0"/>
              </a:spcBef>
            </a:pPr>
            <a:r>
              <a:rPr lang="en-US" sz="2999" spc="59" dirty="0">
                <a:solidFill>
                  <a:schemeClr val="bg1"/>
                </a:solidFill>
                <a:latin typeface="Aileron Regular Bold"/>
              </a:rPr>
              <a:t>Lessons in 2021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3" name="Group 3"/>
          <p:cNvGrpSpPr/>
          <p:nvPr/>
        </p:nvGrpSpPr>
        <p:grpSpPr>
          <a:xfrm rot="-8100000">
            <a:off x="-6537086" y="1267395"/>
            <a:ext cx="21119189" cy="11164229"/>
            <a:chOff x="0" y="0"/>
            <a:chExt cx="33252581" cy="186151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4" name="Freeform 4"/>
            <p:cNvSpPr/>
            <p:nvPr/>
          </p:nvSpPr>
          <p:spPr>
            <a:xfrm>
              <a:off x="0" y="0"/>
              <a:ext cx="33252581" cy="18615138"/>
            </a:xfrm>
            <a:custGeom>
              <a:avLst/>
              <a:gdLst/>
              <a:ahLst/>
              <a:cxnLst/>
              <a:rect l="l" t="t" r="r" b="b"/>
              <a:pathLst>
                <a:path w="33252581" h="18615138">
                  <a:moveTo>
                    <a:pt x="0" y="0"/>
                  </a:moveTo>
                  <a:lnTo>
                    <a:pt x="33252581" y="0"/>
                  </a:lnTo>
                  <a:lnTo>
                    <a:pt x="33252581" y="18615138"/>
                  </a:lnTo>
                  <a:lnTo>
                    <a:pt x="0" y="18615138"/>
                  </a:lnTo>
                  <a:close/>
                </a:path>
              </a:pathLst>
            </a:custGeom>
            <a:grpFill/>
          </p:spPr>
          <p:txBody>
            <a:bodyPr/>
            <a:lstStyle/>
            <a:p>
              <a:endParaRPr lang="en-US" dirty="0"/>
            </a:p>
          </p:txBody>
        </p:sp>
      </p:grpSp>
      <p:sp>
        <p:nvSpPr>
          <p:cNvPr id="5" name="AutoShape 5"/>
          <p:cNvSpPr/>
          <p:nvPr/>
        </p:nvSpPr>
        <p:spPr>
          <a:xfrm>
            <a:off x="1684976" y="8399499"/>
            <a:ext cx="14918048" cy="0"/>
          </a:xfrm>
          <a:prstGeom prst="line">
            <a:avLst/>
          </a:prstGeom>
          <a:ln w="9525" cap="rnd">
            <a:solidFill>
              <a:srgbClr val="000000"/>
            </a:solidFill>
            <a:prstDash val="solid"/>
            <a:headEnd type="none" w="sm" len="sm"/>
            <a:tailEnd type="none" w="sm" len="sm"/>
          </a:ln>
        </p:spPr>
      </p:sp>
      <p:grpSp>
        <p:nvGrpSpPr>
          <p:cNvPr id="6" name="Group 6"/>
          <p:cNvGrpSpPr/>
          <p:nvPr/>
        </p:nvGrpSpPr>
        <p:grpSpPr>
          <a:xfrm>
            <a:off x="877139" y="1046114"/>
            <a:ext cx="8234204" cy="7298581"/>
            <a:chOff x="54018" y="-1571530"/>
            <a:chExt cx="11422856" cy="6952947"/>
          </a:xfrm>
        </p:grpSpPr>
        <p:sp>
          <p:nvSpPr>
            <p:cNvPr id="7" name="TextBox 7"/>
            <p:cNvSpPr txBox="1"/>
            <p:nvPr/>
          </p:nvSpPr>
          <p:spPr>
            <a:xfrm>
              <a:off x="54018" y="299259"/>
              <a:ext cx="11422856" cy="5082158"/>
            </a:xfrm>
            <a:prstGeom prst="rect">
              <a:avLst/>
            </a:prstGeom>
          </p:spPr>
          <p:txBody>
            <a:bodyPr wrap="square" lIns="0" tIns="0" rIns="0" bIns="0" rtlCol="0" anchor="t">
              <a:spAutoFit/>
            </a:bodyPr>
            <a:lstStyle/>
            <a:p>
              <a:pPr marL="342900" indent="-342900" algn="just">
                <a:lnSpc>
                  <a:spcPts val="3180"/>
                </a:lnSpc>
                <a:buFont typeface="Arial" panose="020B0604020202020204" pitchFamily="34" charset="0"/>
                <a:buChar char="•"/>
              </a:pPr>
              <a:r>
                <a:rPr lang="en-US" sz="2400" dirty="0">
                  <a:solidFill>
                    <a:srgbClr val="000000"/>
                  </a:solidFill>
                  <a:latin typeface="Aileron Regular"/>
                </a:rPr>
                <a:t>We live in an ever-changing compliance environment driven by technology, new generation of customers, very high demands &amp; expectations under a global ecosystem.</a:t>
              </a:r>
            </a:p>
            <a:p>
              <a:pPr marL="342900" indent="-342900" algn="just">
                <a:lnSpc>
                  <a:spcPts val="3180"/>
                </a:lnSpc>
                <a:buFont typeface="Arial" panose="020B0604020202020204" pitchFamily="34" charset="0"/>
                <a:buChar char="•"/>
              </a:pPr>
              <a:r>
                <a:rPr lang="en-US" sz="2400" dirty="0">
                  <a:solidFill>
                    <a:srgbClr val="000000"/>
                  </a:solidFill>
                  <a:latin typeface="Aileron Regular"/>
                </a:rPr>
                <a:t>Working-From-Home(WFH) has now become Working-From-Anywhere(WFA).</a:t>
              </a:r>
            </a:p>
            <a:p>
              <a:pPr marL="342900" indent="-342900" algn="just">
                <a:lnSpc>
                  <a:spcPts val="3180"/>
                </a:lnSpc>
                <a:buFont typeface="Arial" panose="020B0604020202020204" pitchFamily="34" charset="0"/>
                <a:buChar char="•"/>
              </a:pPr>
              <a:r>
                <a:rPr lang="en-US" sz="2400" dirty="0">
                  <a:solidFill>
                    <a:srgbClr val="000000"/>
                  </a:solidFill>
                  <a:latin typeface="Aileron Regular"/>
                </a:rPr>
                <a:t>We are also at the threshold of the Metaverse and Web 3.0 with 5G internet access now operational.</a:t>
              </a:r>
            </a:p>
            <a:p>
              <a:pPr marL="342900" indent="-342900" algn="just">
                <a:lnSpc>
                  <a:spcPts val="3180"/>
                </a:lnSpc>
                <a:buFont typeface="Arial" panose="020B0604020202020204" pitchFamily="34" charset="0"/>
                <a:buChar char="•"/>
              </a:pPr>
              <a:r>
                <a:rPr lang="en-US" sz="2400" dirty="0">
                  <a:solidFill>
                    <a:srgbClr val="000000"/>
                  </a:solidFill>
                  <a:latin typeface="Aileron Regular"/>
                </a:rPr>
                <a:t>These new innovations will challenge old models of regulatory thinking.</a:t>
              </a:r>
            </a:p>
            <a:p>
              <a:pPr marL="342900" indent="-342900" algn="just">
                <a:lnSpc>
                  <a:spcPts val="3180"/>
                </a:lnSpc>
                <a:buFont typeface="Arial" panose="020B0604020202020204" pitchFamily="34" charset="0"/>
                <a:buChar char="•"/>
              </a:pPr>
              <a:r>
                <a:rPr lang="en-US" sz="2400" dirty="0">
                  <a:solidFill>
                    <a:srgbClr val="000000"/>
                  </a:solidFill>
                  <a:latin typeface="Aileron Regular"/>
                </a:rPr>
                <a:t>There is the need to look at the trends and patterns of AML/CFT Compliance and focus on what needs to be done in 2022.</a:t>
              </a:r>
            </a:p>
            <a:p>
              <a:pPr marL="342900" indent="-342900">
                <a:lnSpc>
                  <a:spcPts val="3180"/>
                </a:lnSpc>
                <a:buFont typeface="Arial" panose="020B0604020202020204" pitchFamily="34" charset="0"/>
                <a:buChar char="•"/>
              </a:pPr>
              <a:endParaRPr lang="en-US" sz="2800" dirty="0">
                <a:solidFill>
                  <a:srgbClr val="000000"/>
                </a:solidFill>
                <a:latin typeface="Aileron Regular"/>
              </a:endParaRPr>
            </a:p>
          </p:txBody>
        </p:sp>
        <p:sp>
          <p:nvSpPr>
            <p:cNvPr id="8" name="TextBox 8"/>
            <p:cNvSpPr txBox="1"/>
            <p:nvPr/>
          </p:nvSpPr>
          <p:spPr>
            <a:xfrm>
              <a:off x="99321" y="-1571530"/>
              <a:ext cx="9510110" cy="928471"/>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Introduction (1)</a:t>
              </a:r>
            </a:p>
          </p:txBody>
        </p:sp>
      </p:gr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381000" y="6665630"/>
            <a:ext cx="3962400" cy="3962400"/>
          </a:xfrm>
          <a:prstGeom prst="rect">
            <a:avLst/>
          </a:prstGeom>
        </p:spPr>
      </p:pic>
      <p:sp>
        <p:nvSpPr>
          <p:cNvPr id="10" name="TextBox 10"/>
          <p:cNvSpPr txBox="1"/>
          <p:nvPr/>
        </p:nvSpPr>
        <p:spPr>
          <a:xfrm>
            <a:off x="14778904" y="8627745"/>
            <a:ext cx="1824120" cy="349250"/>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03</a:t>
            </a:r>
          </a:p>
        </p:txBody>
      </p:sp>
      <p:sp>
        <p:nvSpPr>
          <p:cNvPr id="13" name="AutoShape 5">
            <a:extLst>
              <a:ext uri="{FF2B5EF4-FFF2-40B4-BE49-F238E27FC236}">
                <a16:creationId xmlns:a16="http://schemas.microsoft.com/office/drawing/2014/main" id="{D2272C2E-9437-4F65-9D64-4B990092FF08}"/>
              </a:ext>
            </a:extLst>
          </p:cNvPr>
          <p:cNvSpPr/>
          <p:nvPr/>
        </p:nvSpPr>
        <p:spPr>
          <a:xfrm flipH="1">
            <a:off x="909796" y="2324100"/>
            <a:ext cx="5715000" cy="0"/>
          </a:xfrm>
          <a:prstGeom prst="line">
            <a:avLst/>
          </a:prstGeom>
          <a:ln w="28575" cap="rnd">
            <a:solidFill>
              <a:srgbClr val="26BDE2"/>
            </a:solidFill>
            <a:prstDash val="sysDash"/>
            <a:headEnd type="none" w="sm" len="sm"/>
            <a:tailEnd type="none" w="sm" len="sm"/>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9000" b="-109000"/>
          </a:stretch>
        </a:blipFill>
        <a:effectLst/>
      </p:bgPr>
    </p:bg>
    <p:spTree>
      <p:nvGrpSpPr>
        <p:cNvPr id="1" name=""/>
        <p:cNvGrpSpPr/>
        <p:nvPr/>
      </p:nvGrpSpPr>
      <p:grpSpPr>
        <a:xfrm>
          <a:off x="0" y="0"/>
          <a:ext cx="0" cy="0"/>
          <a:chOff x="0" y="0"/>
          <a:chExt cx="0" cy="0"/>
        </a:xfrm>
      </p:grpSpPr>
      <p:grpSp>
        <p:nvGrpSpPr>
          <p:cNvPr id="3" name="Group 3"/>
          <p:cNvGrpSpPr/>
          <p:nvPr/>
        </p:nvGrpSpPr>
        <p:grpSpPr>
          <a:xfrm rot="-8100000">
            <a:off x="-6537083" y="1297897"/>
            <a:ext cx="21119189" cy="11164229"/>
            <a:chOff x="0" y="0"/>
            <a:chExt cx="33252581" cy="186151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4" name="Freeform 4"/>
            <p:cNvSpPr/>
            <p:nvPr/>
          </p:nvSpPr>
          <p:spPr>
            <a:xfrm>
              <a:off x="0" y="0"/>
              <a:ext cx="33252581" cy="18615138"/>
            </a:xfrm>
            <a:custGeom>
              <a:avLst/>
              <a:gdLst/>
              <a:ahLst/>
              <a:cxnLst/>
              <a:rect l="l" t="t" r="r" b="b"/>
              <a:pathLst>
                <a:path w="33252581" h="18615138">
                  <a:moveTo>
                    <a:pt x="0" y="0"/>
                  </a:moveTo>
                  <a:lnTo>
                    <a:pt x="33252581" y="0"/>
                  </a:lnTo>
                  <a:lnTo>
                    <a:pt x="33252581" y="18615138"/>
                  </a:lnTo>
                  <a:lnTo>
                    <a:pt x="0" y="18615138"/>
                  </a:lnTo>
                  <a:close/>
                </a:path>
              </a:pathLst>
            </a:custGeom>
            <a:grpFill/>
          </p:spPr>
          <p:txBody>
            <a:bodyPr/>
            <a:lstStyle/>
            <a:p>
              <a:endParaRPr lang="en-US" dirty="0"/>
            </a:p>
          </p:txBody>
        </p:sp>
      </p:grpSp>
      <p:sp>
        <p:nvSpPr>
          <p:cNvPr id="5" name="AutoShape 5"/>
          <p:cNvSpPr/>
          <p:nvPr/>
        </p:nvSpPr>
        <p:spPr>
          <a:xfrm>
            <a:off x="1684976" y="8399499"/>
            <a:ext cx="14918048" cy="0"/>
          </a:xfrm>
          <a:prstGeom prst="line">
            <a:avLst/>
          </a:prstGeom>
          <a:ln w="9525" cap="rnd">
            <a:solidFill>
              <a:srgbClr val="000000"/>
            </a:solidFill>
            <a:prstDash val="solid"/>
            <a:headEnd type="none" w="sm" len="sm"/>
            <a:tailEnd type="none" w="sm" len="sm"/>
          </a:ln>
        </p:spPr>
      </p:sp>
      <p:grpSp>
        <p:nvGrpSpPr>
          <p:cNvPr id="6" name="Group 6"/>
          <p:cNvGrpSpPr/>
          <p:nvPr/>
        </p:nvGrpSpPr>
        <p:grpSpPr>
          <a:xfrm>
            <a:off x="877139" y="1046114"/>
            <a:ext cx="8234204" cy="7708949"/>
            <a:chOff x="54018" y="-1571530"/>
            <a:chExt cx="11422856" cy="7343882"/>
          </a:xfrm>
        </p:grpSpPr>
        <p:sp>
          <p:nvSpPr>
            <p:cNvPr id="7" name="TextBox 7"/>
            <p:cNvSpPr txBox="1"/>
            <p:nvPr/>
          </p:nvSpPr>
          <p:spPr>
            <a:xfrm>
              <a:off x="54018" y="299259"/>
              <a:ext cx="11422856" cy="5473093"/>
            </a:xfrm>
            <a:prstGeom prst="rect">
              <a:avLst/>
            </a:prstGeom>
          </p:spPr>
          <p:txBody>
            <a:bodyPr wrap="square" lIns="0" tIns="0" rIns="0" bIns="0" rtlCol="0" anchor="t">
              <a:spAutoFit/>
            </a:bodyPr>
            <a:lstStyle/>
            <a:p>
              <a:pPr marL="342900" indent="-342900" algn="just">
                <a:lnSpc>
                  <a:spcPts val="3180"/>
                </a:lnSpc>
                <a:buFont typeface="Arial" panose="020B0604020202020204" pitchFamily="34" charset="0"/>
                <a:buChar char="•"/>
              </a:pPr>
              <a:r>
                <a:rPr lang="en-US" sz="2300" dirty="0">
                  <a:solidFill>
                    <a:srgbClr val="000000"/>
                  </a:solidFill>
                  <a:latin typeface="Aileron Regular"/>
                </a:rPr>
                <a:t>As Compliance Practitioners, we must always think ahead in order to avoid some of the acts of omission and commission that result in regulatory non-compliance.</a:t>
              </a:r>
            </a:p>
            <a:p>
              <a:pPr marL="342900" indent="-342900" algn="just">
                <a:lnSpc>
                  <a:spcPts val="3180"/>
                </a:lnSpc>
                <a:buFont typeface="Arial" panose="020B0604020202020204" pitchFamily="34" charset="0"/>
                <a:buChar char="•"/>
              </a:pPr>
              <a:r>
                <a:rPr lang="en-US" sz="2300" dirty="0">
                  <a:solidFill>
                    <a:srgbClr val="000000"/>
                  </a:solidFill>
                  <a:latin typeface="Aileron Regular"/>
                </a:rPr>
                <a:t>The digital revolution is upon us.</a:t>
              </a:r>
            </a:p>
            <a:p>
              <a:pPr marL="342900" indent="-342900" algn="just">
                <a:lnSpc>
                  <a:spcPts val="3180"/>
                </a:lnSpc>
                <a:buFont typeface="Arial" panose="020B0604020202020204" pitchFamily="34" charset="0"/>
                <a:buChar char="•"/>
              </a:pPr>
              <a:r>
                <a:rPr lang="en-US" sz="2300" dirty="0">
                  <a:solidFill>
                    <a:srgbClr val="000000"/>
                  </a:solidFill>
                  <a:latin typeface="Aileron Regular"/>
                </a:rPr>
                <a:t>Compliance must therefore harness Technology to transform our deliverables.</a:t>
              </a:r>
            </a:p>
            <a:p>
              <a:pPr marL="342900" indent="-342900" algn="just">
                <a:lnSpc>
                  <a:spcPts val="3180"/>
                </a:lnSpc>
                <a:buFont typeface="Arial" panose="020B0604020202020204" pitchFamily="34" charset="0"/>
                <a:buChar char="•"/>
              </a:pPr>
              <a:r>
                <a:rPr lang="en-US" sz="2300" dirty="0">
                  <a:solidFill>
                    <a:srgbClr val="000000"/>
                  </a:solidFill>
                  <a:latin typeface="Aileron Regular"/>
                </a:rPr>
                <a:t>We must build digital compliance platforms using technology and data that deliver speed, security and convenience to our customers.</a:t>
              </a:r>
            </a:p>
            <a:p>
              <a:pPr marL="342900" indent="-342900" algn="just">
                <a:lnSpc>
                  <a:spcPts val="3180"/>
                </a:lnSpc>
                <a:buFont typeface="Arial" panose="020B0604020202020204" pitchFamily="34" charset="0"/>
                <a:buChar char="•"/>
              </a:pPr>
              <a:r>
                <a:rPr lang="en-US" sz="2300" dirty="0">
                  <a:solidFill>
                    <a:srgbClr val="000000"/>
                  </a:solidFill>
                  <a:latin typeface="Aileron Regular"/>
                </a:rPr>
                <a:t>We must embrace a ‘’Customers’ Digital Onboarding Platform’’ that will give customers contactless KYC/CDD.</a:t>
              </a:r>
            </a:p>
            <a:p>
              <a:pPr marL="342900" indent="-342900" algn="just">
                <a:lnSpc>
                  <a:spcPts val="3180"/>
                </a:lnSpc>
                <a:buFont typeface="Arial" panose="020B0604020202020204" pitchFamily="34" charset="0"/>
                <a:buChar char="•"/>
              </a:pPr>
              <a:r>
                <a:rPr lang="en-US" sz="2300" dirty="0">
                  <a:solidFill>
                    <a:srgbClr val="000000"/>
                  </a:solidFill>
                  <a:latin typeface="Aileron Regular"/>
                </a:rPr>
                <a:t>Compliance should prepare for the full Open Banking Phase where banks compete for services rather than for customers.</a:t>
              </a:r>
            </a:p>
            <a:p>
              <a:pPr marL="342900" indent="-342900">
                <a:lnSpc>
                  <a:spcPts val="3180"/>
                </a:lnSpc>
                <a:buFont typeface="Arial" panose="020B0604020202020204" pitchFamily="34" charset="0"/>
                <a:buChar char="•"/>
              </a:pPr>
              <a:endParaRPr lang="en-US" sz="2800" dirty="0">
                <a:solidFill>
                  <a:srgbClr val="000000"/>
                </a:solidFill>
                <a:latin typeface="Aileron Regular"/>
              </a:endParaRPr>
            </a:p>
          </p:txBody>
        </p:sp>
        <p:sp>
          <p:nvSpPr>
            <p:cNvPr id="8" name="TextBox 8"/>
            <p:cNvSpPr txBox="1"/>
            <p:nvPr/>
          </p:nvSpPr>
          <p:spPr>
            <a:xfrm>
              <a:off x="99321" y="-1571530"/>
              <a:ext cx="9510110" cy="928471"/>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Introduction (2)</a:t>
              </a:r>
            </a:p>
          </p:txBody>
        </p:sp>
      </p:gr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381000" y="6665630"/>
            <a:ext cx="3962400" cy="3962400"/>
          </a:xfrm>
          <a:prstGeom prst="rect">
            <a:avLst/>
          </a:prstGeom>
        </p:spPr>
      </p:pic>
      <p:sp>
        <p:nvSpPr>
          <p:cNvPr id="10" name="TextBox 10"/>
          <p:cNvSpPr txBox="1"/>
          <p:nvPr/>
        </p:nvSpPr>
        <p:spPr>
          <a:xfrm>
            <a:off x="14778904" y="8627745"/>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04</a:t>
            </a:r>
          </a:p>
        </p:txBody>
      </p:sp>
      <p:sp>
        <p:nvSpPr>
          <p:cNvPr id="13" name="AutoShape 5">
            <a:extLst>
              <a:ext uri="{FF2B5EF4-FFF2-40B4-BE49-F238E27FC236}">
                <a16:creationId xmlns:a16="http://schemas.microsoft.com/office/drawing/2014/main" id="{D2272C2E-9437-4F65-9D64-4B990092FF08}"/>
              </a:ext>
            </a:extLst>
          </p:cNvPr>
          <p:cNvSpPr/>
          <p:nvPr/>
        </p:nvSpPr>
        <p:spPr>
          <a:xfrm flipH="1">
            <a:off x="877139" y="2400300"/>
            <a:ext cx="5715000" cy="0"/>
          </a:xfrm>
          <a:prstGeom prst="line">
            <a:avLst/>
          </a:prstGeom>
          <a:ln w="28575" cap="rnd">
            <a:solidFill>
              <a:srgbClr val="26BDE2"/>
            </a:solidFill>
            <a:prstDash val="sysDash"/>
            <a:headEnd type="none" w="sm" len="sm"/>
            <a:tailEnd type="none" w="sm" len="sm"/>
          </a:ln>
        </p:spPr>
      </p:sp>
    </p:spTree>
    <p:extLst>
      <p:ext uri="{BB962C8B-B14F-4D97-AF65-F5344CB8AC3E}">
        <p14:creationId xmlns:p14="http://schemas.microsoft.com/office/powerpoint/2010/main" val="17616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399499"/>
            <a:ext cx="14918048" cy="0"/>
          </a:xfrm>
          <a:prstGeom prst="line">
            <a:avLst/>
          </a:prstGeom>
          <a:ln w="9525" cap="rnd">
            <a:solidFill>
              <a:srgbClr val="000000"/>
            </a:solidFill>
            <a:prstDash val="solid"/>
            <a:headEnd type="none" w="sm" len="sm"/>
            <a:tailEnd type="none" w="sm" len="sm"/>
          </a:ln>
        </p:spPr>
      </p:sp>
      <p:sp>
        <p:nvSpPr>
          <p:cNvPr id="4" name="TextBox 4"/>
          <p:cNvSpPr txBox="1"/>
          <p:nvPr/>
        </p:nvSpPr>
        <p:spPr>
          <a:xfrm>
            <a:off x="3221693" y="1117886"/>
            <a:ext cx="12179515" cy="974626"/>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FATF Strategy Focus in 2021 (1)</a:t>
            </a: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07872" y="-300841"/>
            <a:ext cx="3221692" cy="3221692"/>
          </a:xfrm>
          <a:prstGeom prst="rect">
            <a:avLst/>
          </a:prstGeom>
        </p:spPr>
      </p:pic>
      <p:sp>
        <p:nvSpPr>
          <p:cNvPr id="14" name="TextBox 14"/>
          <p:cNvSpPr txBox="1"/>
          <p:nvPr/>
        </p:nvSpPr>
        <p:spPr>
          <a:xfrm>
            <a:off x="14778904" y="8627745"/>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05</a:t>
            </a:r>
          </a:p>
        </p:txBody>
      </p:sp>
      <p:sp>
        <p:nvSpPr>
          <p:cNvPr id="21" name="AutoShape 10">
            <a:extLst>
              <a:ext uri="{FF2B5EF4-FFF2-40B4-BE49-F238E27FC236}">
                <a16:creationId xmlns:a16="http://schemas.microsoft.com/office/drawing/2014/main" id="{1D2BE28D-8F04-4A59-B9E2-DA658A0C09DC}"/>
              </a:ext>
            </a:extLst>
          </p:cNvPr>
          <p:cNvSpPr/>
          <p:nvPr/>
        </p:nvSpPr>
        <p:spPr>
          <a:xfrm flipV="1">
            <a:off x="8991600" y="2952906"/>
            <a:ext cx="0" cy="5157405"/>
          </a:xfrm>
          <a:prstGeom prst="line">
            <a:avLst/>
          </a:prstGeom>
          <a:ln w="28575" cap="rnd">
            <a:solidFill>
              <a:schemeClr val="tx1"/>
            </a:solidFill>
            <a:prstDash val="sysDash"/>
            <a:headEnd type="none" w="sm" len="sm"/>
            <a:tailEnd type="none" w="sm" len="sm"/>
          </a:ln>
        </p:spPr>
      </p:sp>
      <p:sp>
        <p:nvSpPr>
          <p:cNvPr id="19" name="Rectangle: Rounded Corners 18">
            <a:extLst>
              <a:ext uri="{FF2B5EF4-FFF2-40B4-BE49-F238E27FC236}">
                <a16:creationId xmlns:a16="http://schemas.microsoft.com/office/drawing/2014/main" id="{299F20E8-EB92-4982-9DE2-E0EA07F59242}"/>
              </a:ext>
            </a:extLst>
          </p:cNvPr>
          <p:cNvSpPr/>
          <p:nvPr/>
        </p:nvSpPr>
        <p:spPr>
          <a:xfrm>
            <a:off x="1272872" y="4013154"/>
            <a:ext cx="7109128" cy="4066944"/>
          </a:xfrm>
          <a:prstGeom prst="round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
            </a:pPr>
            <a:r>
              <a:rPr lang="en-US" sz="2400" dirty="0">
                <a:latin typeface="Aileron Regular" panose="020B0604020202020204" charset="0"/>
              </a:rPr>
              <a:t>Counterfeiting of medical goods</a:t>
            </a:r>
          </a:p>
          <a:p>
            <a:pPr marL="342900" indent="-342900">
              <a:buFont typeface="Wingdings" panose="05000000000000000000" pitchFamily="2" charset="2"/>
              <a:buChar char="§"/>
            </a:pPr>
            <a:r>
              <a:rPr lang="en-US" sz="2400" dirty="0">
                <a:latin typeface="Aileron Regular" panose="020B0604020202020204" charset="0"/>
              </a:rPr>
              <a:t>Investment Fraud (Ponzi Schemes)</a:t>
            </a:r>
          </a:p>
          <a:p>
            <a:pPr marL="342900" indent="-342900">
              <a:buFont typeface="Wingdings" panose="05000000000000000000" pitchFamily="2" charset="2"/>
              <a:buChar char="§"/>
            </a:pPr>
            <a:r>
              <a:rPr lang="en-US" sz="2400" dirty="0">
                <a:latin typeface="Aileron Regular" panose="020B0604020202020204" charset="0"/>
              </a:rPr>
              <a:t>Cyber-crime scams</a:t>
            </a:r>
          </a:p>
          <a:p>
            <a:pPr marL="342900" indent="-342900">
              <a:buFont typeface="Wingdings" panose="05000000000000000000" pitchFamily="2" charset="2"/>
              <a:buChar char="§"/>
            </a:pPr>
            <a:r>
              <a:rPr lang="en-US" sz="2400" dirty="0">
                <a:latin typeface="Aileron Regular" panose="020B0604020202020204" charset="0"/>
              </a:rPr>
              <a:t>Stimulus Fund Scam</a:t>
            </a:r>
          </a:p>
          <a:p>
            <a:pPr marL="342900" indent="-342900">
              <a:buFont typeface="Wingdings" panose="05000000000000000000" pitchFamily="2" charset="2"/>
              <a:buChar char="§"/>
            </a:pPr>
            <a:r>
              <a:rPr lang="en-US" sz="2400" dirty="0">
                <a:latin typeface="Aileron Regular" panose="020B0604020202020204" charset="0"/>
              </a:rPr>
              <a:t>Understand how criminals and terrorists can exploit the COVID-19 pandemic</a:t>
            </a:r>
          </a:p>
          <a:p>
            <a:pPr marL="342900" indent="-342900">
              <a:buFont typeface="Wingdings" panose="05000000000000000000" pitchFamily="2" charset="2"/>
              <a:buChar char="§"/>
            </a:pPr>
            <a:r>
              <a:rPr lang="en-US" sz="2400" dirty="0">
                <a:latin typeface="Aileron Regular" panose="020B0604020202020204" charset="0"/>
              </a:rPr>
              <a:t>Encourage the use of technology  (FinTech, </a:t>
            </a:r>
            <a:r>
              <a:rPr lang="en-US" sz="2400" dirty="0" err="1">
                <a:latin typeface="Aileron Regular" panose="020B0604020202020204" charset="0"/>
              </a:rPr>
              <a:t>RegTech</a:t>
            </a:r>
            <a:r>
              <a:rPr lang="en-US" sz="2400" dirty="0">
                <a:latin typeface="Aileron Regular" panose="020B0604020202020204" charset="0"/>
              </a:rPr>
              <a:t> &amp; </a:t>
            </a:r>
            <a:r>
              <a:rPr lang="en-US" sz="2400" dirty="0" err="1">
                <a:latin typeface="Aileron Regular" panose="020B0604020202020204" charset="0"/>
              </a:rPr>
              <a:t>SupTech</a:t>
            </a:r>
            <a:r>
              <a:rPr lang="en-US" sz="2400" dirty="0">
                <a:latin typeface="Aileron Regular" panose="020B0604020202020204" charset="0"/>
              </a:rPr>
              <a:t>) to ensure continuation of financial services &amp; payment</a:t>
            </a:r>
          </a:p>
        </p:txBody>
      </p:sp>
      <p:sp>
        <p:nvSpPr>
          <p:cNvPr id="20" name="TextBox 3">
            <a:extLst>
              <a:ext uri="{FF2B5EF4-FFF2-40B4-BE49-F238E27FC236}">
                <a16:creationId xmlns:a16="http://schemas.microsoft.com/office/drawing/2014/main" id="{468976A7-7019-4262-B0AE-810454667799}"/>
              </a:ext>
            </a:extLst>
          </p:cNvPr>
          <p:cNvSpPr txBox="1"/>
          <p:nvPr/>
        </p:nvSpPr>
        <p:spPr>
          <a:xfrm>
            <a:off x="1293654" y="2952906"/>
            <a:ext cx="6167741"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COVID-19 Crime</a:t>
            </a:r>
          </a:p>
        </p:txBody>
      </p:sp>
      <p:sp>
        <p:nvSpPr>
          <p:cNvPr id="23" name="TextBox 3">
            <a:extLst>
              <a:ext uri="{FF2B5EF4-FFF2-40B4-BE49-F238E27FC236}">
                <a16:creationId xmlns:a16="http://schemas.microsoft.com/office/drawing/2014/main" id="{AE564F67-CAD2-46CA-97CF-BD3CB78A65C0}"/>
              </a:ext>
            </a:extLst>
          </p:cNvPr>
          <p:cNvSpPr txBox="1"/>
          <p:nvPr/>
        </p:nvSpPr>
        <p:spPr>
          <a:xfrm>
            <a:off x="10147431" y="2950701"/>
            <a:ext cx="6167741"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Environmental Crime</a:t>
            </a:r>
          </a:p>
        </p:txBody>
      </p:sp>
      <p:sp>
        <p:nvSpPr>
          <p:cNvPr id="24" name="Rectangle: Rounded Corners 23">
            <a:extLst>
              <a:ext uri="{FF2B5EF4-FFF2-40B4-BE49-F238E27FC236}">
                <a16:creationId xmlns:a16="http://schemas.microsoft.com/office/drawing/2014/main" id="{8EACAA7A-02C8-4FBB-A6BF-01D26388555C}"/>
              </a:ext>
            </a:extLst>
          </p:cNvPr>
          <p:cNvSpPr/>
          <p:nvPr/>
        </p:nvSpPr>
        <p:spPr>
          <a:xfrm>
            <a:off x="9618595" y="3954924"/>
            <a:ext cx="7109128" cy="4066944"/>
          </a:xfrm>
          <a:prstGeom prst="round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
            </a:pPr>
            <a:r>
              <a:rPr lang="en-US" sz="2400" dirty="0">
                <a:latin typeface="Aileron Regular" panose="020B0604020202020204" charset="0"/>
              </a:rPr>
              <a:t>Illegal trade in wildlife</a:t>
            </a:r>
          </a:p>
          <a:p>
            <a:pPr marL="342900" indent="-342900">
              <a:buFont typeface="Wingdings" panose="05000000000000000000" pitchFamily="2" charset="2"/>
              <a:buChar char="§"/>
            </a:pPr>
            <a:r>
              <a:rPr lang="en-US" sz="2400" dirty="0">
                <a:latin typeface="Aileron Regular" panose="020B0604020202020204" charset="0"/>
              </a:rPr>
              <a:t>Forestry Crime</a:t>
            </a:r>
          </a:p>
          <a:p>
            <a:pPr marL="342900" indent="-342900">
              <a:buFont typeface="Wingdings" panose="05000000000000000000" pitchFamily="2" charset="2"/>
              <a:buChar char="§"/>
            </a:pPr>
            <a:r>
              <a:rPr lang="en-US" sz="2400" dirty="0">
                <a:latin typeface="Aileron Regular" panose="020B0604020202020204" charset="0"/>
              </a:rPr>
              <a:t>Illegal Mining</a:t>
            </a:r>
          </a:p>
          <a:p>
            <a:pPr marL="342900" indent="-342900">
              <a:buFont typeface="Wingdings" panose="05000000000000000000" pitchFamily="2" charset="2"/>
              <a:buChar char="§"/>
            </a:pPr>
            <a:r>
              <a:rPr lang="en-US" sz="2400" dirty="0">
                <a:latin typeface="Aileron Regular" panose="020B0604020202020204" charset="0"/>
              </a:rPr>
              <a:t>Waste Trafficking </a:t>
            </a:r>
          </a:p>
          <a:p>
            <a:pPr marL="342900" indent="-342900">
              <a:buFont typeface="Wingdings" panose="05000000000000000000" pitchFamily="2" charset="2"/>
              <a:buChar char="§"/>
            </a:pPr>
            <a:r>
              <a:rPr lang="en-US" sz="2400" dirty="0">
                <a:latin typeface="Aileron Regular" panose="020B0604020202020204" charset="0"/>
              </a:rPr>
              <a:t>Consider ML risks from EC</a:t>
            </a:r>
          </a:p>
          <a:p>
            <a:pPr marL="342900" indent="-342900">
              <a:buFont typeface="Wingdings" panose="05000000000000000000" pitchFamily="2" charset="2"/>
              <a:buChar char="§"/>
            </a:pPr>
            <a:r>
              <a:rPr lang="en-US" sz="2400" dirty="0">
                <a:latin typeface="Aileron Regular" panose="020B0604020202020204" charset="0"/>
              </a:rPr>
              <a:t>Strengthen  inter-agency coordination</a:t>
            </a:r>
          </a:p>
          <a:p>
            <a:pPr marL="342900" indent="-342900">
              <a:buFont typeface="Wingdings" panose="05000000000000000000" pitchFamily="2" charset="2"/>
              <a:buChar char="§"/>
            </a:pPr>
            <a:r>
              <a:rPr lang="en-US" sz="2400" dirty="0">
                <a:latin typeface="Aileron Regular" panose="020B0604020202020204" charset="0"/>
              </a:rPr>
              <a:t>Bridge knowledge gap</a:t>
            </a:r>
          </a:p>
          <a:p>
            <a:pPr marL="342900" indent="-342900">
              <a:buFont typeface="Wingdings" panose="05000000000000000000" pitchFamily="2" charset="2"/>
              <a:buChar char="§"/>
            </a:pPr>
            <a:r>
              <a:rPr lang="en-US" sz="2400" dirty="0">
                <a:latin typeface="Aileron Regular" panose="020B0604020202020204" charset="0"/>
              </a:rPr>
              <a:t>Banks, Dealers in Precious metals &amp; stones, lawyers, trust &amp; company service providers should understand the risk</a:t>
            </a:r>
          </a:p>
        </p:txBody>
      </p:sp>
    </p:spTree>
    <p:extLst>
      <p:ext uri="{BB962C8B-B14F-4D97-AF65-F5344CB8AC3E}">
        <p14:creationId xmlns:p14="http://schemas.microsoft.com/office/powerpoint/2010/main" val="946250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5000" b="-125000"/>
          </a:stretch>
        </a:blipFill>
        <a:effectLst/>
      </p:bgPr>
    </p:bg>
    <p:spTree>
      <p:nvGrpSpPr>
        <p:cNvPr id="1" name=""/>
        <p:cNvGrpSpPr/>
        <p:nvPr/>
      </p:nvGrpSpPr>
      <p:grpSpPr>
        <a:xfrm>
          <a:off x="0" y="0"/>
          <a:ext cx="0" cy="0"/>
          <a:chOff x="0" y="0"/>
          <a:chExt cx="0" cy="0"/>
        </a:xfrm>
      </p:grpSpPr>
      <p:sp>
        <p:nvSpPr>
          <p:cNvPr id="2" name="AutoShape 2"/>
          <p:cNvSpPr/>
          <p:nvPr/>
        </p:nvSpPr>
        <p:spPr>
          <a:xfrm>
            <a:off x="1684976" y="8399499"/>
            <a:ext cx="14918048" cy="0"/>
          </a:xfrm>
          <a:prstGeom prst="line">
            <a:avLst/>
          </a:prstGeom>
          <a:ln w="9525" cap="rnd">
            <a:solidFill>
              <a:srgbClr val="000000"/>
            </a:solidFill>
            <a:prstDash val="solid"/>
            <a:headEnd type="none" w="sm" len="sm"/>
            <a:tailEnd type="none" w="sm" len="sm"/>
          </a:ln>
        </p:spPr>
      </p:sp>
      <p:sp>
        <p:nvSpPr>
          <p:cNvPr id="3" name="TextBox 3"/>
          <p:cNvSpPr txBox="1"/>
          <p:nvPr/>
        </p:nvSpPr>
        <p:spPr>
          <a:xfrm>
            <a:off x="11174063" y="2527465"/>
            <a:ext cx="5890273" cy="963405"/>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Illicit Arms Trafficking &amp; Terrorist Financing </a:t>
            </a:r>
          </a:p>
        </p:txBody>
      </p:sp>
      <p:sp>
        <p:nvSpPr>
          <p:cNvPr id="4" name="TextBox 4"/>
          <p:cNvSpPr txBox="1"/>
          <p:nvPr/>
        </p:nvSpPr>
        <p:spPr>
          <a:xfrm>
            <a:off x="3001926" y="934568"/>
            <a:ext cx="13631224" cy="974626"/>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FATF Strategy Focus in 2021 (2)</a:t>
            </a: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0" y="7065308"/>
            <a:ext cx="3221692" cy="3221692"/>
          </a:xfrm>
          <a:prstGeom prst="rect">
            <a:avLst/>
          </a:prstGeom>
        </p:spPr>
      </p:pic>
      <p:pic>
        <p:nvPicPr>
          <p:cNvPr id="8"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123632" y="0"/>
            <a:ext cx="3221692" cy="3221692"/>
          </a:xfrm>
          <a:prstGeom prst="rect">
            <a:avLst/>
          </a:prstGeom>
        </p:spPr>
      </p:pic>
      <p:sp>
        <p:nvSpPr>
          <p:cNvPr id="14" name="TextBox 14"/>
          <p:cNvSpPr txBox="1"/>
          <p:nvPr/>
        </p:nvSpPr>
        <p:spPr>
          <a:xfrm>
            <a:off x="14778904" y="8627745"/>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06</a:t>
            </a:r>
          </a:p>
        </p:txBody>
      </p:sp>
      <p:sp>
        <p:nvSpPr>
          <p:cNvPr id="19" name="TextBox 3">
            <a:extLst>
              <a:ext uri="{FF2B5EF4-FFF2-40B4-BE49-F238E27FC236}">
                <a16:creationId xmlns:a16="http://schemas.microsoft.com/office/drawing/2014/main" id="{36E83A3C-C124-486D-A7A4-533AF97F5508}"/>
              </a:ext>
            </a:extLst>
          </p:cNvPr>
          <p:cNvSpPr txBox="1"/>
          <p:nvPr/>
        </p:nvSpPr>
        <p:spPr>
          <a:xfrm>
            <a:off x="2766493" y="2527465"/>
            <a:ext cx="6060728"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Digital Transformation</a:t>
            </a:r>
          </a:p>
        </p:txBody>
      </p:sp>
      <p:sp>
        <p:nvSpPr>
          <p:cNvPr id="20" name="AutoShape 5">
            <a:extLst>
              <a:ext uri="{FF2B5EF4-FFF2-40B4-BE49-F238E27FC236}">
                <a16:creationId xmlns:a16="http://schemas.microsoft.com/office/drawing/2014/main" id="{D553C250-DB81-41DA-BF99-5895153EA69A}"/>
              </a:ext>
            </a:extLst>
          </p:cNvPr>
          <p:cNvSpPr/>
          <p:nvPr/>
        </p:nvSpPr>
        <p:spPr>
          <a:xfrm>
            <a:off x="10512196" y="2527465"/>
            <a:ext cx="3403" cy="5643787"/>
          </a:xfrm>
          <a:prstGeom prst="line">
            <a:avLst/>
          </a:prstGeom>
          <a:ln w="28575" cap="rnd">
            <a:solidFill>
              <a:schemeClr val="tx1"/>
            </a:solidFill>
            <a:prstDash val="sysDash"/>
            <a:headEnd type="none" w="sm" len="sm"/>
            <a:tailEnd type="none" w="sm" len="sm"/>
          </a:ln>
        </p:spPr>
      </p:sp>
      <p:sp>
        <p:nvSpPr>
          <p:cNvPr id="5" name="Rectangle: Top Corners Snipped 4">
            <a:extLst>
              <a:ext uri="{FF2B5EF4-FFF2-40B4-BE49-F238E27FC236}">
                <a16:creationId xmlns:a16="http://schemas.microsoft.com/office/drawing/2014/main" id="{11B0DA29-9CAD-4FFF-9FBC-70880D0541BE}"/>
              </a:ext>
            </a:extLst>
          </p:cNvPr>
          <p:cNvSpPr/>
          <p:nvPr/>
        </p:nvSpPr>
        <p:spPr>
          <a:xfrm>
            <a:off x="1598522" y="3539415"/>
            <a:ext cx="8692799" cy="4652085"/>
          </a:xfrm>
          <a:prstGeom prst="snip2Same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v"/>
            </a:pPr>
            <a:r>
              <a:rPr lang="en-US" sz="2300" dirty="0">
                <a:latin typeface="Aileron Regular" panose="020B0604020202020204" charset="0"/>
              </a:rPr>
              <a:t>Understand opportunities &amp; challenges of New Technologies</a:t>
            </a:r>
          </a:p>
          <a:p>
            <a:pPr marL="342900" indent="-342900">
              <a:buFont typeface="Wingdings" panose="05000000000000000000" pitchFamily="2" charset="2"/>
              <a:buChar char="v"/>
            </a:pPr>
            <a:r>
              <a:rPr lang="en-US" sz="2300" dirty="0">
                <a:latin typeface="Aileron Regular" panose="020B0604020202020204" charset="0"/>
              </a:rPr>
              <a:t>Data Pooling, Collaborative Analytics &amp; Data Protection</a:t>
            </a:r>
          </a:p>
          <a:p>
            <a:pPr marL="342900" indent="-342900">
              <a:buFont typeface="Wingdings" panose="05000000000000000000" pitchFamily="2" charset="2"/>
              <a:buChar char="v"/>
            </a:pPr>
            <a:r>
              <a:rPr lang="en-US" sz="2300" dirty="0">
                <a:latin typeface="Aileron Regular" panose="020B0604020202020204" charset="0"/>
              </a:rPr>
              <a:t>Digital transformation of AML/CFT for operational agencies – detection of suspicious activities and analysis of financial intelligence</a:t>
            </a:r>
          </a:p>
          <a:p>
            <a:pPr marL="342900" indent="-342900">
              <a:buFont typeface="Wingdings" panose="05000000000000000000" pitchFamily="2" charset="2"/>
              <a:buChar char="v"/>
            </a:pPr>
            <a:r>
              <a:rPr lang="en-US" sz="2300" dirty="0">
                <a:latin typeface="Aileron Regular" panose="020B0604020202020204" charset="0"/>
              </a:rPr>
              <a:t>Create an enabling environment for innovation</a:t>
            </a:r>
          </a:p>
          <a:p>
            <a:pPr marL="342900" indent="-342900">
              <a:buFont typeface="Wingdings" panose="05000000000000000000" pitchFamily="2" charset="2"/>
              <a:buChar char="v"/>
            </a:pPr>
            <a:r>
              <a:rPr lang="en-US" sz="2300" dirty="0">
                <a:latin typeface="Aileron Regular" panose="020B0604020202020204" charset="0"/>
              </a:rPr>
              <a:t>Ensure privacy and data protection when implementing new technologies</a:t>
            </a:r>
          </a:p>
          <a:p>
            <a:pPr marL="342900" indent="-342900">
              <a:buFont typeface="Wingdings" panose="05000000000000000000" pitchFamily="2" charset="2"/>
              <a:buChar char="v"/>
            </a:pPr>
            <a:r>
              <a:rPr lang="en-US" sz="2300" dirty="0">
                <a:latin typeface="Aileron Regular" panose="020B0604020202020204" charset="0"/>
              </a:rPr>
              <a:t>Develop and communicate policies and regulatory approaches to innovation that are flexible, technology neutral, outcome based and in line with RBA</a:t>
            </a:r>
          </a:p>
        </p:txBody>
      </p:sp>
      <p:sp>
        <p:nvSpPr>
          <p:cNvPr id="79" name="Rectangle: Top Corners Snipped 78">
            <a:extLst>
              <a:ext uri="{FF2B5EF4-FFF2-40B4-BE49-F238E27FC236}">
                <a16:creationId xmlns:a16="http://schemas.microsoft.com/office/drawing/2014/main" id="{9CC64330-0B02-49C6-BB68-4EF1DA24A2E2}"/>
              </a:ext>
            </a:extLst>
          </p:cNvPr>
          <p:cNvSpPr/>
          <p:nvPr/>
        </p:nvSpPr>
        <p:spPr>
          <a:xfrm>
            <a:off x="10757515" y="3823888"/>
            <a:ext cx="5890273" cy="4347365"/>
          </a:xfrm>
          <a:prstGeom prst="snip2Same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v"/>
            </a:pPr>
            <a:r>
              <a:rPr lang="en-US" sz="2400" dirty="0">
                <a:latin typeface="Aileron Regular" panose="020B0604020202020204" charset="0"/>
              </a:rPr>
              <a:t>Understand the links between arms trafficking and terrorist financing</a:t>
            </a:r>
          </a:p>
          <a:p>
            <a:pPr marL="342900" indent="-342900">
              <a:buFont typeface="Wingdings" panose="05000000000000000000" pitchFamily="2" charset="2"/>
              <a:buChar char="v"/>
            </a:pPr>
            <a:r>
              <a:rPr lang="en-US" sz="2400" dirty="0">
                <a:latin typeface="Aileron Regular" panose="020B0604020202020204" charset="0"/>
              </a:rPr>
              <a:t>Terrorist attacks often use illegally trafficked weapons and illicit arms trade is a predicate offence</a:t>
            </a:r>
          </a:p>
          <a:p>
            <a:pPr marL="342900" indent="-342900">
              <a:buFont typeface="Wingdings" panose="05000000000000000000" pitchFamily="2" charset="2"/>
              <a:buChar char="v"/>
            </a:pPr>
            <a:r>
              <a:rPr lang="en-US" sz="2400" dirty="0">
                <a:latin typeface="Aileron Regular" panose="020B0604020202020204" charset="0"/>
              </a:rPr>
              <a:t>Illicit arms trafficking provides lucrative source of funding for terrorists and terrorist group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399499"/>
            <a:ext cx="14918048" cy="0"/>
          </a:xfrm>
          <a:prstGeom prst="line">
            <a:avLst/>
          </a:prstGeom>
          <a:ln w="9525" cap="rnd">
            <a:solidFill>
              <a:srgbClr val="000000"/>
            </a:solidFill>
            <a:prstDash val="solid"/>
            <a:headEnd type="none" w="sm" len="sm"/>
            <a:tailEnd type="none" w="sm" len="sm"/>
          </a:ln>
        </p:spPr>
      </p:sp>
      <p:sp>
        <p:nvSpPr>
          <p:cNvPr id="3" name="TextBox 3"/>
          <p:cNvSpPr txBox="1"/>
          <p:nvPr/>
        </p:nvSpPr>
        <p:spPr>
          <a:xfrm>
            <a:off x="10068384" y="2545698"/>
            <a:ext cx="5890273" cy="963405"/>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Unintended Consequences of the FATF Standards</a:t>
            </a:r>
          </a:p>
        </p:txBody>
      </p:sp>
      <p:sp>
        <p:nvSpPr>
          <p:cNvPr id="4" name="TextBox 4"/>
          <p:cNvSpPr txBox="1"/>
          <p:nvPr/>
        </p:nvSpPr>
        <p:spPr>
          <a:xfrm>
            <a:off x="2901494" y="948650"/>
            <a:ext cx="13093928" cy="974626"/>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FATF Strategy Focus in 2021 (3)</a:t>
            </a: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14" name="TextBox 14"/>
          <p:cNvSpPr txBox="1"/>
          <p:nvPr/>
        </p:nvSpPr>
        <p:spPr>
          <a:xfrm>
            <a:off x="14778904" y="8627745"/>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07</a:t>
            </a:r>
          </a:p>
        </p:txBody>
      </p:sp>
      <p:sp>
        <p:nvSpPr>
          <p:cNvPr id="19" name="TextBox 3">
            <a:extLst>
              <a:ext uri="{FF2B5EF4-FFF2-40B4-BE49-F238E27FC236}">
                <a16:creationId xmlns:a16="http://schemas.microsoft.com/office/drawing/2014/main" id="{36E83A3C-C124-486D-A7A4-533AF97F5508}"/>
              </a:ext>
            </a:extLst>
          </p:cNvPr>
          <p:cNvSpPr txBox="1"/>
          <p:nvPr/>
        </p:nvSpPr>
        <p:spPr>
          <a:xfrm>
            <a:off x="1892321" y="2461012"/>
            <a:ext cx="6060728" cy="963405"/>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Ethnically or Racially Motivated Terrorism Financing(</a:t>
            </a:r>
            <a:r>
              <a:rPr lang="en-US" sz="3000" b="1" dirty="0" err="1">
                <a:latin typeface="Kollektif" panose="020B0604020202020204" charset="0"/>
              </a:rPr>
              <a:t>EoRMT</a:t>
            </a:r>
            <a:r>
              <a:rPr lang="en-US" sz="3000" b="1" dirty="0">
                <a:latin typeface="Kollektif" panose="020B0604020202020204" charset="0"/>
              </a:rPr>
              <a:t>)</a:t>
            </a:r>
          </a:p>
        </p:txBody>
      </p:sp>
      <p:sp>
        <p:nvSpPr>
          <p:cNvPr id="20" name="AutoShape 5">
            <a:extLst>
              <a:ext uri="{FF2B5EF4-FFF2-40B4-BE49-F238E27FC236}">
                <a16:creationId xmlns:a16="http://schemas.microsoft.com/office/drawing/2014/main" id="{D553C250-DB81-41DA-BF99-5895153EA69A}"/>
              </a:ext>
            </a:extLst>
          </p:cNvPr>
          <p:cNvSpPr/>
          <p:nvPr/>
        </p:nvSpPr>
        <p:spPr>
          <a:xfrm>
            <a:off x="8839543" y="2682990"/>
            <a:ext cx="12219" cy="5490922"/>
          </a:xfrm>
          <a:prstGeom prst="line">
            <a:avLst/>
          </a:prstGeom>
          <a:ln w="28575" cap="rnd">
            <a:solidFill>
              <a:schemeClr val="tx1"/>
            </a:solidFill>
            <a:prstDash val="sysDash"/>
            <a:headEnd type="none" w="sm" len="sm"/>
            <a:tailEnd type="none" w="sm" len="sm"/>
          </a:ln>
        </p:spPr>
      </p:sp>
      <p:sp>
        <p:nvSpPr>
          <p:cNvPr id="6" name="Rectangle: Single Corner Rounded 5">
            <a:extLst>
              <a:ext uri="{FF2B5EF4-FFF2-40B4-BE49-F238E27FC236}">
                <a16:creationId xmlns:a16="http://schemas.microsoft.com/office/drawing/2014/main" id="{583BCD48-8894-42D8-AB7B-03D4C22AE396}"/>
              </a:ext>
            </a:extLst>
          </p:cNvPr>
          <p:cNvSpPr/>
          <p:nvPr/>
        </p:nvSpPr>
        <p:spPr>
          <a:xfrm>
            <a:off x="1684976" y="4000500"/>
            <a:ext cx="6533434" cy="4096298"/>
          </a:xfrm>
          <a:prstGeom prst="round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r>
              <a:rPr lang="en-US" sz="2400" dirty="0">
                <a:latin typeface="Aileron Regular" panose="020B0604020202020204" charset="0"/>
              </a:rPr>
              <a:t>Extreme Right-wing groups obtain funding from legal sources such as donations, membership fees and commercial activities</a:t>
            </a:r>
          </a:p>
          <a:p>
            <a:pPr marL="342900" indent="-342900">
              <a:buFont typeface="Wingdings" panose="05000000000000000000" pitchFamily="2" charset="2"/>
              <a:buChar char="Ø"/>
            </a:pPr>
            <a:r>
              <a:rPr lang="en-US" sz="2400" dirty="0">
                <a:latin typeface="Aileron Regular" panose="020B0604020202020204" charset="0"/>
              </a:rPr>
              <a:t>Designate extreme right-wing groups as terrorists</a:t>
            </a:r>
          </a:p>
          <a:p>
            <a:pPr marL="342900" indent="-342900">
              <a:buFont typeface="Wingdings" panose="05000000000000000000" pitchFamily="2" charset="2"/>
              <a:buChar char="Ø"/>
            </a:pPr>
            <a:r>
              <a:rPr lang="en-US" sz="2400" dirty="0">
                <a:latin typeface="Aileron Regular" panose="020B0604020202020204" charset="0"/>
              </a:rPr>
              <a:t>Develop awareness programs on </a:t>
            </a:r>
            <a:r>
              <a:rPr lang="en-US" sz="2400" dirty="0" err="1">
                <a:latin typeface="Aileron Regular" panose="020B0604020202020204" charset="0"/>
              </a:rPr>
              <a:t>EoRMT</a:t>
            </a:r>
            <a:endParaRPr lang="en-US" sz="2400" dirty="0">
              <a:latin typeface="Aileron Regular" panose="020B0604020202020204" charset="0"/>
            </a:endParaRPr>
          </a:p>
        </p:txBody>
      </p:sp>
      <p:sp>
        <p:nvSpPr>
          <p:cNvPr id="13" name="Rectangle: Single Corner Rounded 12">
            <a:extLst>
              <a:ext uri="{FF2B5EF4-FFF2-40B4-BE49-F238E27FC236}">
                <a16:creationId xmlns:a16="http://schemas.microsoft.com/office/drawing/2014/main" id="{48787F8E-C2CE-4C60-941F-7B0956BFA310}"/>
              </a:ext>
            </a:extLst>
          </p:cNvPr>
          <p:cNvSpPr/>
          <p:nvPr/>
        </p:nvSpPr>
        <p:spPr>
          <a:xfrm>
            <a:off x="9448458" y="4001386"/>
            <a:ext cx="7130126" cy="4110702"/>
          </a:xfrm>
          <a:prstGeom prst="round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r>
              <a:rPr lang="en-US" sz="2400" dirty="0">
                <a:latin typeface="Aileron Regular" panose="020B0604020202020204" charset="0"/>
              </a:rPr>
              <a:t>FATF standards are sometimes misinterpreted or misapplied in ways that can lead to social, economic and political challenges resulting in unintended consequences</a:t>
            </a:r>
          </a:p>
          <a:p>
            <a:pPr marL="342900" indent="-342900">
              <a:buFont typeface="Wingdings" panose="05000000000000000000" pitchFamily="2" charset="2"/>
              <a:buChar char="Ø"/>
            </a:pPr>
            <a:r>
              <a:rPr lang="en-US" sz="2400" dirty="0">
                <a:latin typeface="Aileron Regular" panose="020B0604020202020204" charset="0"/>
              </a:rPr>
              <a:t>Mitigate against De-risking or the loss or limitation to access financial services</a:t>
            </a:r>
          </a:p>
          <a:p>
            <a:pPr marL="342900" indent="-342900">
              <a:buFont typeface="Wingdings" panose="05000000000000000000" pitchFamily="2" charset="2"/>
              <a:buChar char="Ø"/>
            </a:pPr>
            <a:r>
              <a:rPr lang="en-US" sz="2400" dirty="0">
                <a:latin typeface="Aileron Regular" panose="020B0604020202020204" charset="0"/>
              </a:rPr>
              <a:t>Mitigate against financial exclusion</a:t>
            </a:r>
          </a:p>
          <a:p>
            <a:pPr marL="342900" indent="-342900">
              <a:buFont typeface="Wingdings" panose="05000000000000000000" pitchFamily="2" charset="2"/>
              <a:buChar char="Ø"/>
            </a:pPr>
            <a:r>
              <a:rPr lang="en-US" sz="2400" dirty="0">
                <a:latin typeface="Aileron Regular" panose="020B0604020202020204" charset="0"/>
              </a:rPr>
              <a:t>Mitigate undue targeting of NPOs</a:t>
            </a:r>
          </a:p>
          <a:p>
            <a:pPr marL="342900" indent="-342900">
              <a:buFont typeface="Wingdings" panose="05000000000000000000" pitchFamily="2" charset="2"/>
              <a:buChar char="Ø"/>
            </a:pPr>
            <a:r>
              <a:rPr lang="en-US" sz="2400" dirty="0">
                <a:latin typeface="Aileron Regular" panose="020B0604020202020204" charset="0"/>
              </a:rPr>
              <a:t>Mitigate the curtailment of human rights</a:t>
            </a:r>
          </a:p>
        </p:txBody>
      </p:sp>
    </p:spTree>
    <p:extLst>
      <p:ext uri="{BB962C8B-B14F-4D97-AF65-F5344CB8AC3E}">
        <p14:creationId xmlns:p14="http://schemas.microsoft.com/office/powerpoint/2010/main" val="516461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AutoShape 2"/>
          <p:cNvSpPr/>
          <p:nvPr/>
        </p:nvSpPr>
        <p:spPr>
          <a:xfrm>
            <a:off x="1684976" y="8399499"/>
            <a:ext cx="14918048" cy="0"/>
          </a:xfrm>
          <a:prstGeom prst="line">
            <a:avLst/>
          </a:prstGeom>
          <a:ln w="9525" cap="rnd">
            <a:solidFill>
              <a:srgbClr val="000000"/>
            </a:solidFill>
            <a:prstDash val="solid"/>
            <a:headEnd type="none" w="sm" len="sm"/>
            <a:tailEnd type="none" w="sm" len="sm"/>
          </a:ln>
        </p:spPr>
      </p:sp>
      <p:sp>
        <p:nvSpPr>
          <p:cNvPr id="3" name="TextBox 3"/>
          <p:cNvSpPr txBox="1"/>
          <p:nvPr/>
        </p:nvSpPr>
        <p:spPr>
          <a:xfrm>
            <a:off x="10083403" y="2741653"/>
            <a:ext cx="5890273"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Beneficial Ownership</a:t>
            </a:r>
          </a:p>
        </p:txBody>
      </p:sp>
      <p:sp>
        <p:nvSpPr>
          <p:cNvPr id="4" name="TextBox 4"/>
          <p:cNvSpPr txBox="1"/>
          <p:nvPr/>
        </p:nvSpPr>
        <p:spPr>
          <a:xfrm>
            <a:off x="2733084" y="1076684"/>
            <a:ext cx="13240592" cy="974626"/>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FATF Strategy Focus in 2021 (4)</a:t>
            </a: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14" name="TextBox 14"/>
          <p:cNvSpPr txBox="1"/>
          <p:nvPr/>
        </p:nvSpPr>
        <p:spPr>
          <a:xfrm>
            <a:off x="14778904" y="8627745"/>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08</a:t>
            </a:r>
          </a:p>
        </p:txBody>
      </p:sp>
      <p:sp>
        <p:nvSpPr>
          <p:cNvPr id="19" name="TextBox 3">
            <a:extLst>
              <a:ext uri="{FF2B5EF4-FFF2-40B4-BE49-F238E27FC236}">
                <a16:creationId xmlns:a16="http://schemas.microsoft.com/office/drawing/2014/main" id="{36E83A3C-C124-486D-A7A4-533AF97F5508}"/>
              </a:ext>
            </a:extLst>
          </p:cNvPr>
          <p:cNvSpPr txBox="1"/>
          <p:nvPr/>
        </p:nvSpPr>
        <p:spPr>
          <a:xfrm>
            <a:off x="1871188" y="2823651"/>
            <a:ext cx="6060728"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Strengthening the Global Network</a:t>
            </a:r>
          </a:p>
        </p:txBody>
      </p:sp>
      <p:sp>
        <p:nvSpPr>
          <p:cNvPr id="20" name="AutoShape 5">
            <a:extLst>
              <a:ext uri="{FF2B5EF4-FFF2-40B4-BE49-F238E27FC236}">
                <a16:creationId xmlns:a16="http://schemas.microsoft.com/office/drawing/2014/main" id="{D553C250-DB81-41DA-BF99-5895153EA69A}"/>
              </a:ext>
            </a:extLst>
          </p:cNvPr>
          <p:cNvSpPr/>
          <p:nvPr/>
        </p:nvSpPr>
        <p:spPr>
          <a:xfrm flipH="1">
            <a:off x="8981968" y="2741652"/>
            <a:ext cx="9632" cy="5386849"/>
          </a:xfrm>
          <a:prstGeom prst="line">
            <a:avLst/>
          </a:prstGeom>
          <a:ln w="28575" cap="rnd">
            <a:solidFill>
              <a:schemeClr val="tx1"/>
            </a:solidFill>
            <a:prstDash val="sysDash"/>
            <a:headEnd type="none" w="sm" len="sm"/>
            <a:tailEnd type="none" w="sm" len="sm"/>
          </a:ln>
        </p:spPr>
      </p:sp>
      <p:sp>
        <p:nvSpPr>
          <p:cNvPr id="5" name="Rectangle: Diagonal Corners Rounded 4">
            <a:extLst>
              <a:ext uri="{FF2B5EF4-FFF2-40B4-BE49-F238E27FC236}">
                <a16:creationId xmlns:a16="http://schemas.microsoft.com/office/drawing/2014/main" id="{B05590D1-1AEB-4C2B-9F77-0247279A3768}"/>
              </a:ext>
            </a:extLst>
          </p:cNvPr>
          <p:cNvSpPr/>
          <p:nvPr/>
        </p:nvSpPr>
        <p:spPr>
          <a:xfrm>
            <a:off x="1684976" y="4152900"/>
            <a:ext cx="6433152" cy="3975602"/>
          </a:xfrm>
          <a:prstGeom prst="round2Diag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Courier New" panose="02070309020205020404" pitchFamily="49" charset="0"/>
              <a:buChar char="o"/>
            </a:pPr>
            <a:r>
              <a:rPr lang="en-US" sz="2400" dirty="0">
                <a:latin typeface="Aileron Regular" panose="020B0604020202020204" charset="0"/>
              </a:rPr>
              <a:t>Underlining the importance of enhancing cooperation with the FSRBs</a:t>
            </a:r>
          </a:p>
          <a:p>
            <a:pPr marL="342900" indent="-342900">
              <a:buFont typeface="Courier New" panose="02070309020205020404" pitchFamily="49" charset="0"/>
              <a:buChar char="o"/>
            </a:pPr>
            <a:r>
              <a:rPr lang="en-US" sz="2400" dirty="0">
                <a:latin typeface="Aileron Regular" panose="020B0604020202020204" charset="0"/>
              </a:rPr>
              <a:t>High-level  Engagement with FSRBs and their members</a:t>
            </a:r>
          </a:p>
          <a:p>
            <a:pPr marL="342900" indent="-342900">
              <a:buFont typeface="Courier New" panose="02070309020205020404" pitchFamily="49" charset="0"/>
              <a:buChar char="o"/>
            </a:pPr>
            <a:r>
              <a:rPr lang="en-US" sz="2400" dirty="0">
                <a:latin typeface="Aileron Regular" panose="020B0604020202020204" charset="0"/>
              </a:rPr>
              <a:t>Strengthening capacity to prioritize and address FSRBs internal challenges</a:t>
            </a:r>
          </a:p>
          <a:p>
            <a:pPr marL="342900" indent="-342900">
              <a:buFont typeface="Courier New" panose="02070309020205020404" pitchFamily="49" charset="0"/>
              <a:buChar char="o"/>
            </a:pPr>
            <a:r>
              <a:rPr lang="en-US" sz="2400" dirty="0">
                <a:latin typeface="Aileron Regular" panose="020B0604020202020204" charset="0"/>
              </a:rPr>
              <a:t>Increased involvement of FATF members in support activities for FSRBs</a:t>
            </a:r>
          </a:p>
          <a:p>
            <a:pPr marL="342900" indent="-342900">
              <a:buFont typeface="Courier New" panose="02070309020205020404" pitchFamily="49" charset="0"/>
              <a:buChar char="o"/>
            </a:pPr>
            <a:r>
              <a:rPr lang="en-US" sz="2400" dirty="0">
                <a:latin typeface="Aileron Regular" panose="020B0604020202020204" charset="0"/>
              </a:rPr>
              <a:t>FATF Participation in G20, G7, G20 Anti-Corruption Working Group (ACWG)</a:t>
            </a:r>
          </a:p>
        </p:txBody>
      </p:sp>
      <p:sp>
        <p:nvSpPr>
          <p:cNvPr id="15" name="Rectangle: Diagonal Corners Rounded 14">
            <a:extLst>
              <a:ext uri="{FF2B5EF4-FFF2-40B4-BE49-F238E27FC236}">
                <a16:creationId xmlns:a16="http://schemas.microsoft.com/office/drawing/2014/main" id="{F39EB626-45B3-4963-950A-65BA362AEA5D}"/>
              </a:ext>
            </a:extLst>
          </p:cNvPr>
          <p:cNvSpPr/>
          <p:nvPr/>
        </p:nvSpPr>
        <p:spPr>
          <a:xfrm>
            <a:off x="9811964" y="4067000"/>
            <a:ext cx="6433152" cy="3975602"/>
          </a:xfrm>
          <a:prstGeom prst="round2Diag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Courier New" panose="02070309020205020404" pitchFamily="49" charset="0"/>
              <a:buChar char="o"/>
            </a:pPr>
            <a:r>
              <a:rPr lang="en-US" sz="2400" dirty="0">
                <a:latin typeface="Aileron Regular" panose="020B0604020202020204" charset="0"/>
              </a:rPr>
              <a:t>Complex corporate structures such as Foundations and Partnerships with limited liability continue to enable criminals to hide their identity and illicit gains</a:t>
            </a:r>
          </a:p>
          <a:p>
            <a:pPr marL="342900" indent="-342900">
              <a:buFont typeface="Courier New" panose="02070309020205020404" pitchFamily="49" charset="0"/>
              <a:buChar char="o"/>
            </a:pPr>
            <a:r>
              <a:rPr lang="en-US" sz="2400" dirty="0">
                <a:latin typeface="Aileron Regular" panose="020B0604020202020204" charset="0"/>
              </a:rPr>
              <a:t>Countries should make up-to-date beneficial ownership information available</a:t>
            </a:r>
          </a:p>
          <a:p>
            <a:pPr marL="342900" indent="-342900">
              <a:buFont typeface="Courier New" panose="02070309020205020404" pitchFamily="49" charset="0"/>
              <a:buChar char="o"/>
            </a:pPr>
            <a:r>
              <a:rPr lang="en-US" sz="2400" dirty="0">
                <a:latin typeface="Aileron Regular" panose="020B0604020202020204" charset="0"/>
              </a:rPr>
              <a:t>Improve the transparency of corporate structures</a:t>
            </a:r>
          </a:p>
        </p:txBody>
      </p:sp>
    </p:spTree>
    <p:extLst>
      <p:ext uri="{BB962C8B-B14F-4D97-AF65-F5344CB8AC3E}">
        <p14:creationId xmlns:p14="http://schemas.microsoft.com/office/powerpoint/2010/main" val="1533883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1000" b="-61000"/>
          </a:stretch>
        </a:blipFill>
        <a:effectLst/>
      </p:bgPr>
    </p:bg>
    <p:spTree>
      <p:nvGrpSpPr>
        <p:cNvPr id="1" name=""/>
        <p:cNvGrpSpPr/>
        <p:nvPr/>
      </p:nvGrpSpPr>
      <p:grpSpPr>
        <a:xfrm>
          <a:off x="0" y="0"/>
          <a:ext cx="0" cy="0"/>
          <a:chOff x="0" y="0"/>
          <a:chExt cx="0" cy="0"/>
        </a:xfrm>
      </p:grpSpPr>
      <p:sp>
        <p:nvSpPr>
          <p:cNvPr id="2" name="AutoShape 2"/>
          <p:cNvSpPr/>
          <p:nvPr/>
        </p:nvSpPr>
        <p:spPr>
          <a:xfrm>
            <a:off x="1684976" y="8399499"/>
            <a:ext cx="14918048" cy="0"/>
          </a:xfrm>
          <a:prstGeom prst="line">
            <a:avLst/>
          </a:prstGeom>
          <a:ln w="9525" cap="rnd">
            <a:solidFill>
              <a:srgbClr val="000000"/>
            </a:solidFill>
            <a:prstDash val="solid"/>
            <a:headEnd type="none" w="sm" len="sm"/>
            <a:tailEnd type="none" w="sm" len="sm"/>
          </a:ln>
        </p:spPr>
      </p:sp>
      <p:sp>
        <p:nvSpPr>
          <p:cNvPr id="3" name="TextBox 3"/>
          <p:cNvSpPr txBox="1"/>
          <p:nvPr/>
        </p:nvSpPr>
        <p:spPr>
          <a:xfrm>
            <a:off x="6849416" y="2637035"/>
            <a:ext cx="4132519"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Asset Recovery</a:t>
            </a:r>
          </a:p>
        </p:txBody>
      </p:sp>
      <p:sp>
        <p:nvSpPr>
          <p:cNvPr id="4" name="TextBox 4"/>
          <p:cNvSpPr txBox="1"/>
          <p:nvPr/>
        </p:nvSpPr>
        <p:spPr>
          <a:xfrm>
            <a:off x="2971800" y="929407"/>
            <a:ext cx="12869224" cy="974626"/>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FATF Strategy Focus in 2021 (5)</a:t>
            </a: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0" y="7065308"/>
            <a:ext cx="3221692" cy="3221692"/>
          </a:xfrm>
          <a:prstGeom prst="rect">
            <a:avLst/>
          </a:prstGeom>
        </p:spPr>
      </p:pic>
      <p:pic>
        <p:nvPicPr>
          <p:cNvPr id="8"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080485" y="0"/>
            <a:ext cx="3221692" cy="3221692"/>
          </a:xfrm>
          <a:prstGeom prst="rect">
            <a:avLst/>
          </a:prstGeom>
        </p:spPr>
      </p:pic>
      <p:sp>
        <p:nvSpPr>
          <p:cNvPr id="14" name="TextBox 14"/>
          <p:cNvSpPr txBox="1"/>
          <p:nvPr/>
        </p:nvSpPr>
        <p:spPr>
          <a:xfrm>
            <a:off x="14778904" y="8627745"/>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09</a:t>
            </a:r>
          </a:p>
        </p:txBody>
      </p:sp>
      <p:sp>
        <p:nvSpPr>
          <p:cNvPr id="19" name="TextBox 3">
            <a:extLst>
              <a:ext uri="{FF2B5EF4-FFF2-40B4-BE49-F238E27FC236}">
                <a16:creationId xmlns:a16="http://schemas.microsoft.com/office/drawing/2014/main" id="{36E83A3C-C124-486D-A7A4-533AF97F5508}"/>
              </a:ext>
            </a:extLst>
          </p:cNvPr>
          <p:cNvSpPr txBox="1"/>
          <p:nvPr/>
        </p:nvSpPr>
        <p:spPr>
          <a:xfrm>
            <a:off x="1138370" y="2609529"/>
            <a:ext cx="6060728"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Smuggling of Migrants</a:t>
            </a:r>
          </a:p>
        </p:txBody>
      </p:sp>
      <p:sp>
        <p:nvSpPr>
          <p:cNvPr id="20" name="AutoShape 5">
            <a:extLst>
              <a:ext uri="{FF2B5EF4-FFF2-40B4-BE49-F238E27FC236}">
                <a16:creationId xmlns:a16="http://schemas.microsoft.com/office/drawing/2014/main" id="{D553C250-DB81-41DA-BF99-5895153EA69A}"/>
              </a:ext>
            </a:extLst>
          </p:cNvPr>
          <p:cNvSpPr/>
          <p:nvPr/>
        </p:nvSpPr>
        <p:spPr>
          <a:xfrm>
            <a:off x="6574611" y="2609529"/>
            <a:ext cx="12219" cy="5490922"/>
          </a:xfrm>
          <a:prstGeom prst="line">
            <a:avLst/>
          </a:prstGeom>
          <a:ln w="28575" cap="rnd">
            <a:solidFill>
              <a:schemeClr val="tx1"/>
            </a:solidFill>
            <a:prstDash val="sysDash"/>
            <a:headEnd type="none" w="sm" len="sm"/>
            <a:tailEnd type="none" w="sm" len="sm"/>
          </a:ln>
        </p:spPr>
      </p:sp>
      <p:sp>
        <p:nvSpPr>
          <p:cNvPr id="5" name="Rectangle: Top Corners Rounded 4">
            <a:extLst>
              <a:ext uri="{FF2B5EF4-FFF2-40B4-BE49-F238E27FC236}">
                <a16:creationId xmlns:a16="http://schemas.microsoft.com/office/drawing/2014/main" id="{70EB74A1-EE2A-43AC-9895-CDD0E8033591}"/>
              </a:ext>
            </a:extLst>
          </p:cNvPr>
          <p:cNvSpPr/>
          <p:nvPr/>
        </p:nvSpPr>
        <p:spPr>
          <a:xfrm>
            <a:off x="1684978" y="3658059"/>
            <a:ext cx="4676602" cy="4454683"/>
          </a:xfrm>
          <a:prstGeom prst="round2Same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300" dirty="0">
                <a:latin typeface="Aileron Regular" panose="020B0604020202020204" charset="0"/>
              </a:rPr>
              <a:t>Terrorist </a:t>
            </a:r>
            <a:r>
              <a:rPr lang="en-US" sz="2300" dirty="0" err="1">
                <a:latin typeface="Aileron Regular" panose="020B0604020202020204" charset="0"/>
              </a:rPr>
              <a:t>organisations</a:t>
            </a:r>
            <a:r>
              <a:rPr lang="en-US" sz="2300" dirty="0">
                <a:latin typeface="Aileron Regular" panose="020B0604020202020204" charset="0"/>
              </a:rPr>
              <a:t> are exploiting smuggling networks to fund and support their activities</a:t>
            </a:r>
          </a:p>
          <a:p>
            <a:pPr marL="342900" indent="-342900">
              <a:buFont typeface="Arial" panose="020B0604020202020204" pitchFamily="34" charset="0"/>
              <a:buChar char="•"/>
            </a:pPr>
            <a:r>
              <a:rPr lang="en-US" sz="2300" dirty="0">
                <a:latin typeface="Aileron Regular" panose="020B0604020202020204" charset="0"/>
              </a:rPr>
              <a:t>ISIL, AL-Qaeda and affiliate have relied on human smuggling to generate proceeds</a:t>
            </a:r>
          </a:p>
          <a:p>
            <a:pPr marL="342900" indent="-342900">
              <a:buFont typeface="Arial" panose="020B0604020202020204" pitchFamily="34" charset="0"/>
              <a:buChar char="•"/>
            </a:pPr>
            <a:r>
              <a:rPr lang="en-US" sz="2300" dirty="0">
                <a:latin typeface="Aileron Regular" panose="020B0604020202020204" charset="0"/>
              </a:rPr>
              <a:t>Terrorist supporters have relied on migrant smuggling networks to travel to and from conflict zones</a:t>
            </a:r>
          </a:p>
        </p:txBody>
      </p:sp>
      <p:sp>
        <p:nvSpPr>
          <p:cNvPr id="15" name="Rectangle: Top Corners Rounded 14">
            <a:extLst>
              <a:ext uri="{FF2B5EF4-FFF2-40B4-BE49-F238E27FC236}">
                <a16:creationId xmlns:a16="http://schemas.microsoft.com/office/drawing/2014/main" id="{EC0A094B-4AA6-4E18-A023-DB592F79316D}"/>
              </a:ext>
            </a:extLst>
          </p:cNvPr>
          <p:cNvSpPr/>
          <p:nvPr/>
        </p:nvSpPr>
        <p:spPr>
          <a:xfrm>
            <a:off x="6849416" y="3645769"/>
            <a:ext cx="4132518" cy="4466972"/>
          </a:xfrm>
          <a:prstGeom prst="round2Same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latin typeface="Aileron Regular" panose="020B0604020202020204" charset="0"/>
              </a:rPr>
              <a:t>Asset recovery remains one of the most effective actions against ML &amp; TF</a:t>
            </a:r>
          </a:p>
          <a:p>
            <a:pPr marL="342900" indent="-342900">
              <a:buFont typeface="Arial" panose="020B0604020202020204" pitchFamily="34" charset="0"/>
              <a:buChar char="•"/>
            </a:pPr>
            <a:r>
              <a:rPr lang="en-US" sz="2400" dirty="0">
                <a:latin typeface="Aileron Regular" panose="020B0604020202020204" charset="0"/>
              </a:rPr>
              <a:t>Countries should put framework in place to achieve this</a:t>
            </a:r>
          </a:p>
        </p:txBody>
      </p:sp>
      <p:sp>
        <p:nvSpPr>
          <p:cNvPr id="16" name="Rectangle: Top Corners Rounded 15">
            <a:extLst>
              <a:ext uri="{FF2B5EF4-FFF2-40B4-BE49-F238E27FC236}">
                <a16:creationId xmlns:a16="http://schemas.microsoft.com/office/drawing/2014/main" id="{B3C26F42-2BFC-49F6-A0D6-26780D738DB6}"/>
              </a:ext>
            </a:extLst>
          </p:cNvPr>
          <p:cNvSpPr/>
          <p:nvPr/>
        </p:nvSpPr>
        <p:spPr>
          <a:xfrm>
            <a:off x="11392726" y="3658059"/>
            <a:ext cx="5287188" cy="4454682"/>
          </a:xfrm>
          <a:prstGeom prst="round2Same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200" dirty="0">
                <a:latin typeface="Aileron Regular" panose="020B0604020202020204" charset="0"/>
              </a:rPr>
              <a:t>The art market presents the ideal properties to make it attractive to launder proceeds of crime</a:t>
            </a:r>
          </a:p>
          <a:p>
            <a:pPr marL="342900" indent="-342900">
              <a:buFont typeface="Arial" panose="020B0604020202020204" pitchFamily="34" charset="0"/>
              <a:buChar char="•"/>
            </a:pPr>
            <a:r>
              <a:rPr lang="en-US" sz="2200" dirty="0">
                <a:latin typeface="Aileron Regular" panose="020B0604020202020204" charset="0"/>
              </a:rPr>
              <a:t>There is a veil of secrecy on transactions</a:t>
            </a:r>
          </a:p>
          <a:p>
            <a:pPr marL="342900" indent="-342900">
              <a:buFont typeface="Arial" panose="020B0604020202020204" pitchFamily="34" charset="0"/>
              <a:buChar char="•"/>
            </a:pPr>
            <a:r>
              <a:rPr lang="en-US" sz="2200" dirty="0">
                <a:latin typeface="Aileron Regular" panose="020B0604020202020204" charset="0"/>
              </a:rPr>
              <a:t>There is no stable or predictable pricing</a:t>
            </a:r>
          </a:p>
          <a:p>
            <a:pPr marL="342900" indent="-342900">
              <a:buFont typeface="Arial" panose="020B0604020202020204" pitchFamily="34" charset="0"/>
              <a:buChar char="•"/>
            </a:pPr>
            <a:r>
              <a:rPr lang="en-US" sz="2200" dirty="0">
                <a:latin typeface="Aileron Regular" panose="020B0604020202020204" charset="0"/>
              </a:rPr>
              <a:t>Buyers and sellers often rely on intermediaries and shell companies</a:t>
            </a:r>
          </a:p>
          <a:p>
            <a:pPr marL="342900" indent="-342900">
              <a:buFont typeface="Arial" panose="020B0604020202020204" pitchFamily="34" charset="0"/>
              <a:buChar char="•"/>
            </a:pPr>
            <a:r>
              <a:rPr lang="en-US" sz="2200" dirty="0">
                <a:latin typeface="Aileron Regular" panose="020B0604020202020204" charset="0"/>
              </a:rPr>
              <a:t>Terrorist groups have plundered and sold cultural heritage items and artefacts from conflict zones</a:t>
            </a:r>
          </a:p>
        </p:txBody>
      </p:sp>
      <p:sp>
        <p:nvSpPr>
          <p:cNvPr id="17" name="TextBox 3">
            <a:extLst>
              <a:ext uri="{FF2B5EF4-FFF2-40B4-BE49-F238E27FC236}">
                <a16:creationId xmlns:a16="http://schemas.microsoft.com/office/drawing/2014/main" id="{2972E9AB-810D-4362-B677-F6CE5B51AD3D}"/>
              </a:ext>
            </a:extLst>
          </p:cNvPr>
          <p:cNvSpPr txBox="1"/>
          <p:nvPr/>
        </p:nvSpPr>
        <p:spPr>
          <a:xfrm>
            <a:off x="11506427" y="2676943"/>
            <a:ext cx="6312154"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Art and Antiquities used for ML &amp; TF</a:t>
            </a:r>
          </a:p>
        </p:txBody>
      </p:sp>
      <p:sp>
        <p:nvSpPr>
          <p:cNvPr id="18" name="AutoShape 5">
            <a:extLst>
              <a:ext uri="{FF2B5EF4-FFF2-40B4-BE49-F238E27FC236}">
                <a16:creationId xmlns:a16="http://schemas.microsoft.com/office/drawing/2014/main" id="{35B20AA2-EA4B-4A40-8310-B4A255B127BB}"/>
              </a:ext>
            </a:extLst>
          </p:cNvPr>
          <p:cNvSpPr/>
          <p:nvPr/>
        </p:nvSpPr>
        <p:spPr>
          <a:xfrm>
            <a:off x="11155063" y="2589150"/>
            <a:ext cx="12219" cy="5490922"/>
          </a:xfrm>
          <a:prstGeom prst="line">
            <a:avLst/>
          </a:prstGeom>
          <a:ln w="28575" cap="rnd">
            <a:solidFill>
              <a:schemeClr val="tx1"/>
            </a:solidFill>
            <a:prstDash val="sysDash"/>
            <a:headEnd type="none" w="sm" len="sm"/>
            <a:tailEnd type="none" w="sm" len="sm"/>
          </a:ln>
        </p:spPr>
      </p:sp>
    </p:spTree>
    <p:extLst>
      <p:ext uri="{BB962C8B-B14F-4D97-AF65-F5344CB8AC3E}">
        <p14:creationId xmlns:p14="http://schemas.microsoft.com/office/powerpoint/2010/main" val="13812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 name="AutoShape 14"/>
          <p:cNvSpPr/>
          <p:nvPr/>
        </p:nvSpPr>
        <p:spPr>
          <a:xfrm>
            <a:off x="1684976" y="8658293"/>
            <a:ext cx="14918048" cy="0"/>
          </a:xfrm>
          <a:prstGeom prst="line">
            <a:avLst/>
          </a:prstGeom>
          <a:ln w="9525" cap="rnd">
            <a:solidFill>
              <a:srgbClr val="000000"/>
            </a:solidFill>
            <a:prstDash val="solid"/>
            <a:headEnd type="none" w="sm" len="sm"/>
            <a:tailEnd type="none" w="sm" len="sm"/>
          </a:ln>
        </p:spPr>
      </p:sp>
      <p:grpSp>
        <p:nvGrpSpPr>
          <p:cNvPr id="19" name="Group 19"/>
          <p:cNvGrpSpPr/>
          <p:nvPr/>
        </p:nvGrpSpPr>
        <p:grpSpPr>
          <a:xfrm rot="-9622901">
            <a:off x="-6934834" y="9411774"/>
            <a:ext cx="20124627" cy="8722700"/>
            <a:chOff x="0" y="0"/>
            <a:chExt cx="31686624" cy="13734063"/>
          </a:xfrm>
          <a:solidFill>
            <a:srgbClr val="00B0F0"/>
          </a:solidFill>
        </p:grpSpPr>
        <p:sp>
          <p:nvSpPr>
            <p:cNvPr id="20" name="Freeform 20"/>
            <p:cNvSpPr/>
            <p:nvPr/>
          </p:nvSpPr>
          <p:spPr>
            <a:xfrm>
              <a:off x="0" y="0"/>
              <a:ext cx="31686624" cy="13734062"/>
            </a:xfrm>
            <a:custGeom>
              <a:avLst/>
              <a:gdLst/>
              <a:ahLst/>
              <a:cxnLst/>
              <a:rect l="l" t="t" r="r" b="b"/>
              <a:pathLst>
                <a:path w="31686624" h="13734062">
                  <a:moveTo>
                    <a:pt x="0" y="0"/>
                  </a:moveTo>
                  <a:lnTo>
                    <a:pt x="31686624" y="0"/>
                  </a:lnTo>
                  <a:lnTo>
                    <a:pt x="31686624" y="13734062"/>
                  </a:lnTo>
                  <a:lnTo>
                    <a:pt x="0" y="13734062"/>
                  </a:lnTo>
                  <a:close/>
                </a:path>
              </a:pathLst>
            </a:custGeom>
            <a:grpFill/>
          </p:spPr>
        </p:sp>
      </p:grpSp>
      <p:sp>
        <p:nvSpPr>
          <p:cNvPr id="22" name="TextBox 22"/>
          <p:cNvSpPr txBox="1"/>
          <p:nvPr/>
        </p:nvSpPr>
        <p:spPr>
          <a:xfrm>
            <a:off x="508687" y="1537469"/>
            <a:ext cx="6148276" cy="1949252"/>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Lessons from the US</a:t>
            </a:r>
          </a:p>
        </p:txBody>
      </p:sp>
      <p:sp>
        <p:nvSpPr>
          <p:cNvPr id="23" name="TextBox 23"/>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10</a:t>
            </a:r>
          </a:p>
        </p:txBody>
      </p:sp>
      <p:sp>
        <p:nvSpPr>
          <p:cNvPr id="24" name="TextBox 24"/>
          <p:cNvSpPr txBox="1"/>
          <p:nvPr/>
        </p:nvSpPr>
        <p:spPr>
          <a:xfrm>
            <a:off x="6657253" y="4063136"/>
            <a:ext cx="9946060" cy="4446730"/>
          </a:xfrm>
          <a:prstGeom prst="rect">
            <a:avLst/>
          </a:prstGeom>
        </p:spPr>
        <p:txBody>
          <a:bodyPr wrap="square" lIns="0" tIns="0" rIns="0" bIns="0" rtlCol="0" anchor="t">
            <a:spAutoFit/>
          </a:bodyPr>
          <a:lstStyle/>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Establishment of a beneficial ownership registration database</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Expanded authority to subpoena foreign banks</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New penalties for misrepresenting or withholding information</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Streamlined automated filing of non-complex suspicious activity reports</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Expanded whistleblower rewards and protections</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Expanded regulatory oversight</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Establishment of national AML priorities</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Information sharing with foreign branches, subsidiaries, and affiliates</a:t>
            </a:r>
          </a:p>
          <a:p>
            <a:pPr marL="457200" indent="-457200">
              <a:lnSpc>
                <a:spcPts val="3946"/>
              </a:lnSpc>
              <a:spcBef>
                <a:spcPct val="0"/>
              </a:spcBef>
              <a:buFont typeface="Wingdings" panose="05000000000000000000" pitchFamily="2" charset="2"/>
              <a:buChar char="q"/>
            </a:pPr>
            <a:r>
              <a:rPr lang="en-US" sz="2400" dirty="0">
                <a:latin typeface="Kollektif" panose="020B0604020202020204" charset="0"/>
              </a:rPr>
              <a:t>Further government analyses, studies, reports, and rules</a:t>
            </a:r>
          </a:p>
        </p:txBody>
      </p:sp>
      <p:sp>
        <p:nvSpPr>
          <p:cNvPr id="35" name="TextBox 24">
            <a:extLst>
              <a:ext uri="{FF2B5EF4-FFF2-40B4-BE49-F238E27FC236}">
                <a16:creationId xmlns:a16="http://schemas.microsoft.com/office/drawing/2014/main" id="{65C9AC49-F99C-4029-AA71-7B9734AEF064}"/>
              </a:ext>
            </a:extLst>
          </p:cNvPr>
          <p:cNvSpPr txBox="1"/>
          <p:nvPr/>
        </p:nvSpPr>
        <p:spPr>
          <a:xfrm>
            <a:off x="8436054" y="1028740"/>
            <a:ext cx="5192786" cy="1957844"/>
          </a:xfrm>
          <a:prstGeom prst="rect">
            <a:avLst/>
          </a:prstGeom>
        </p:spPr>
        <p:txBody>
          <a:bodyPr wrap="square" lIns="0" tIns="0" rIns="0" bIns="0" rtlCol="0" anchor="t">
            <a:spAutoFit/>
          </a:bodyPr>
          <a:lstStyle/>
          <a:p>
            <a:pPr algn="ctr">
              <a:lnSpc>
                <a:spcPts val="3946"/>
              </a:lnSpc>
              <a:spcBef>
                <a:spcPct val="0"/>
              </a:spcBef>
            </a:pPr>
            <a:r>
              <a:rPr lang="en-US" sz="2800" dirty="0">
                <a:solidFill>
                  <a:schemeClr val="bg1">
                    <a:lumMod val="50000"/>
                  </a:schemeClr>
                </a:solidFill>
                <a:latin typeface="Kollektif" panose="020B0604020202020204" charset="0"/>
              </a:rPr>
              <a:t>The US Anti-Money Laundering Act of 2020 (AMLA) comprises of the Corporate Transparency Act (CTA) which provides for:</a:t>
            </a:r>
          </a:p>
        </p:txBody>
      </p:sp>
      <p:sp>
        <p:nvSpPr>
          <p:cNvPr id="4" name="Arrow: Down 3">
            <a:extLst>
              <a:ext uri="{FF2B5EF4-FFF2-40B4-BE49-F238E27FC236}">
                <a16:creationId xmlns:a16="http://schemas.microsoft.com/office/drawing/2014/main" id="{BEAADF1A-BB36-4269-88FC-22692E52F0E5}"/>
              </a:ext>
            </a:extLst>
          </p:cNvPr>
          <p:cNvSpPr/>
          <p:nvPr/>
        </p:nvSpPr>
        <p:spPr>
          <a:xfrm>
            <a:off x="10820400" y="3135011"/>
            <a:ext cx="533400" cy="928125"/>
          </a:xfrm>
          <a:prstGeom prst="downArrow">
            <a:avLst/>
          </a:prstGeom>
          <a:solidFill>
            <a:srgbClr val="013A8F"/>
          </a:solidFill>
          <a:ln>
            <a:solidFill>
              <a:srgbClr val="013A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ABBA86D-EE79-4D76-AD76-97C13F775D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687" y="3635151"/>
            <a:ext cx="5602852" cy="444672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 name="AutoShape 14"/>
          <p:cNvSpPr/>
          <p:nvPr/>
        </p:nvSpPr>
        <p:spPr>
          <a:xfrm>
            <a:off x="1684976" y="8658293"/>
            <a:ext cx="14918048" cy="0"/>
          </a:xfrm>
          <a:prstGeom prst="line">
            <a:avLst/>
          </a:prstGeom>
          <a:ln w="9525" cap="rnd">
            <a:solidFill>
              <a:srgbClr val="000000"/>
            </a:solidFill>
            <a:prstDash val="solid"/>
            <a:headEnd type="none" w="sm" len="sm"/>
            <a:tailEnd type="none" w="sm" len="sm"/>
          </a:ln>
        </p:spPr>
      </p:sp>
      <p:grpSp>
        <p:nvGrpSpPr>
          <p:cNvPr id="19" name="Group 19"/>
          <p:cNvGrpSpPr/>
          <p:nvPr/>
        </p:nvGrpSpPr>
        <p:grpSpPr>
          <a:xfrm rot="-9622901">
            <a:off x="-6934834" y="9411774"/>
            <a:ext cx="20124627" cy="8722700"/>
            <a:chOff x="0" y="0"/>
            <a:chExt cx="31686624" cy="13734063"/>
          </a:xfrm>
          <a:solidFill>
            <a:srgbClr val="013A8F"/>
          </a:solidFill>
        </p:grpSpPr>
        <p:sp>
          <p:nvSpPr>
            <p:cNvPr id="20" name="Freeform 20"/>
            <p:cNvSpPr/>
            <p:nvPr/>
          </p:nvSpPr>
          <p:spPr>
            <a:xfrm>
              <a:off x="0" y="0"/>
              <a:ext cx="31686624" cy="13734062"/>
            </a:xfrm>
            <a:custGeom>
              <a:avLst/>
              <a:gdLst/>
              <a:ahLst/>
              <a:cxnLst/>
              <a:rect l="l" t="t" r="r" b="b"/>
              <a:pathLst>
                <a:path w="31686624" h="13734062">
                  <a:moveTo>
                    <a:pt x="0" y="0"/>
                  </a:moveTo>
                  <a:lnTo>
                    <a:pt x="31686624" y="0"/>
                  </a:lnTo>
                  <a:lnTo>
                    <a:pt x="31686624" y="13734062"/>
                  </a:lnTo>
                  <a:lnTo>
                    <a:pt x="0" y="13734062"/>
                  </a:lnTo>
                  <a:close/>
                </a:path>
              </a:pathLst>
            </a:custGeom>
            <a:grpFill/>
            <a:ln>
              <a:solidFill>
                <a:srgbClr val="013A8F"/>
              </a:solidFill>
            </a:ln>
          </p:spPr>
        </p:sp>
      </p:grpSp>
      <p:sp>
        <p:nvSpPr>
          <p:cNvPr id="22" name="TextBox 22"/>
          <p:cNvSpPr txBox="1"/>
          <p:nvPr/>
        </p:nvSpPr>
        <p:spPr>
          <a:xfrm>
            <a:off x="9232162" y="1216125"/>
            <a:ext cx="6148276" cy="1949252"/>
          </a:xfrm>
          <a:prstGeom prst="rect">
            <a:avLst/>
          </a:prstGeom>
        </p:spPr>
        <p:txBody>
          <a:bodyPr wrap="square" lIns="0" tIns="0" rIns="0" bIns="0" rtlCol="0" anchor="t">
            <a:spAutoFit/>
          </a:bodyPr>
          <a:lstStyle/>
          <a:p>
            <a:pPr algn="ctr">
              <a:lnSpc>
                <a:spcPts val="7559"/>
              </a:lnSpc>
            </a:pPr>
            <a:r>
              <a:rPr lang="en-US" sz="6500" dirty="0">
                <a:solidFill>
                  <a:srgbClr val="192954"/>
                </a:solidFill>
                <a:latin typeface="Kollektif Bold"/>
              </a:rPr>
              <a:t>Lessons from the EU</a:t>
            </a:r>
          </a:p>
        </p:txBody>
      </p:sp>
      <p:sp>
        <p:nvSpPr>
          <p:cNvPr id="23" name="TextBox 23"/>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11</a:t>
            </a:r>
          </a:p>
        </p:txBody>
      </p:sp>
      <p:sp>
        <p:nvSpPr>
          <p:cNvPr id="24" name="TextBox 24"/>
          <p:cNvSpPr txBox="1"/>
          <p:nvPr/>
        </p:nvSpPr>
        <p:spPr>
          <a:xfrm>
            <a:off x="8382000" y="3670340"/>
            <a:ext cx="7848600" cy="2946319"/>
          </a:xfrm>
          <a:prstGeom prst="rect">
            <a:avLst/>
          </a:prstGeom>
        </p:spPr>
        <p:txBody>
          <a:bodyPr wrap="square" lIns="0" tIns="0" rIns="0" bIns="0" rtlCol="0" anchor="t">
            <a:spAutoFit/>
          </a:bodyPr>
          <a:lstStyle/>
          <a:p>
            <a:pPr marL="457200" indent="-457200">
              <a:lnSpc>
                <a:spcPts val="3946"/>
              </a:lnSpc>
              <a:spcBef>
                <a:spcPct val="0"/>
              </a:spcBef>
              <a:buFont typeface="Wingdings" panose="05000000000000000000" pitchFamily="2" charset="2"/>
              <a:buChar char="q"/>
            </a:pPr>
            <a:r>
              <a:rPr lang="en-US" sz="2500" dirty="0">
                <a:latin typeface="Kollektif" panose="020B0604020202020204" charset="0"/>
              </a:rPr>
              <a:t>Dual criminality for specified offences &amp; greater co-operation</a:t>
            </a:r>
          </a:p>
          <a:p>
            <a:pPr marL="457200" indent="-457200">
              <a:lnSpc>
                <a:spcPts val="3946"/>
              </a:lnSpc>
              <a:spcBef>
                <a:spcPct val="0"/>
              </a:spcBef>
              <a:buFont typeface="Wingdings" panose="05000000000000000000" pitchFamily="2" charset="2"/>
              <a:buChar char="q"/>
            </a:pPr>
            <a:r>
              <a:rPr lang="en-US" sz="2500" dirty="0">
                <a:latin typeface="Kollektif" panose="020B0604020202020204" charset="0"/>
              </a:rPr>
              <a:t>Harmonization &amp; clarification of predicate offences</a:t>
            </a:r>
          </a:p>
          <a:p>
            <a:pPr marL="457200" indent="-457200">
              <a:lnSpc>
                <a:spcPts val="3946"/>
              </a:lnSpc>
              <a:spcBef>
                <a:spcPct val="0"/>
              </a:spcBef>
              <a:buFont typeface="Wingdings" panose="05000000000000000000" pitchFamily="2" charset="2"/>
              <a:buChar char="q"/>
            </a:pPr>
            <a:r>
              <a:rPr lang="en-US" sz="2500" dirty="0">
                <a:latin typeface="Kollektif" panose="020B0604020202020204" charset="0"/>
              </a:rPr>
              <a:t>Extension of criminal liability to legal persons</a:t>
            </a:r>
          </a:p>
          <a:p>
            <a:pPr marL="457200" indent="-457200">
              <a:lnSpc>
                <a:spcPts val="3946"/>
              </a:lnSpc>
              <a:spcBef>
                <a:spcPct val="0"/>
              </a:spcBef>
              <a:buFont typeface="Wingdings" panose="05000000000000000000" pitchFamily="2" charset="2"/>
              <a:buChar char="q"/>
            </a:pPr>
            <a:r>
              <a:rPr lang="en-US" sz="2500" dirty="0">
                <a:latin typeface="Kollektif" panose="020B0604020202020204" charset="0"/>
              </a:rPr>
              <a:t>A tougher punishment regime overall</a:t>
            </a:r>
          </a:p>
          <a:p>
            <a:pPr marL="457200" indent="-457200">
              <a:lnSpc>
                <a:spcPts val="3946"/>
              </a:lnSpc>
              <a:spcBef>
                <a:spcPct val="0"/>
              </a:spcBef>
              <a:buFont typeface="Wingdings" panose="05000000000000000000" pitchFamily="2" charset="2"/>
              <a:buChar char="q"/>
            </a:pPr>
            <a:r>
              <a:rPr lang="en-US" sz="2500" dirty="0">
                <a:latin typeface="Kollektif" panose="020B0604020202020204" charset="0"/>
              </a:rPr>
              <a:t>Additional offences such as aiding &amp; abetting</a:t>
            </a:r>
          </a:p>
        </p:txBody>
      </p:sp>
      <p:sp>
        <p:nvSpPr>
          <p:cNvPr id="35" name="TextBox 24">
            <a:extLst>
              <a:ext uri="{FF2B5EF4-FFF2-40B4-BE49-F238E27FC236}">
                <a16:creationId xmlns:a16="http://schemas.microsoft.com/office/drawing/2014/main" id="{65C9AC49-F99C-4029-AA71-7B9734AEF064}"/>
              </a:ext>
            </a:extLst>
          </p:cNvPr>
          <p:cNvSpPr txBox="1"/>
          <p:nvPr/>
        </p:nvSpPr>
        <p:spPr>
          <a:xfrm>
            <a:off x="139205" y="6978241"/>
            <a:ext cx="6619608" cy="1451808"/>
          </a:xfrm>
          <a:prstGeom prst="rect">
            <a:avLst/>
          </a:prstGeom>
        </p:spPr>
        <p:txBody>
          <a:bodyPr wrap="square" lIns="0" tIns="0" rIns="0" bIns="0" rtlCol="0" anchor="t">
            <a:spAutoFit/>
          </a:bodyPr>
          <a:lstStyle/>
          <a:p>
            <a:pPr algn="ctr">
              <a:lnSpc>
                <a:spcPts val="3946"/>
              </a:lnSpc>
              <a:spcBef>
                <a:spcPct val="0"/>
              </a:spcBef>
            </a:pPr>
            <a:r>
              <a:rPr lang="en-US" sz="2800" dirty="0">
                <a:solidFill>
                  <a:schemeClr val="bg1">
                    <a:lumMod val="50000"/>
                  </a:schemeClr>
                </a:solidFill>
                <a:latin typeface="Kollektif" panose="020B0604020202020204" charset="0"/>
              </a:rPr>
              <a:t>The 6AMLD came into effect on 3/12/20. The deadline for implementation by </a:t>
            </a:r>
            <a:r>
              <a:rPr lang="en-US" sz="2800" dirty="0" err="1">
                <a:solidFill>
                  <a:schemeClr val="bg1">
                    <a:lumMod val="50000"/>
                  </a:schemeClr>
                </a:solidFill>
                <a:latin typeface="Kollektif" panose="020B0604020202020204" charset="0"/>
              </a:rPr>
              <a:t>Fls</a:t>
            </a:r>
            <a:r>
              <a:rPr lang="en-US" sz="2800" dirty="0">
                <a:solidFill>
                  <a:schemeClr val="bg1">
                    <a:lumMod val="50000"/>
                  </a:schemeClr>
                </a:solidFill>
                <a:latin typeface="Kollektif" panose="020B0604020202020204" charset="0"/>
              </a:rPr>
              <a:t> &amp; DNFBPs in the EU was 3/6/2021</a:t>
            </a:r>
          </a:p>
        </p:txBody>
      </p:sp>
      <p:pic>
        <p:nvPicPr>
          <p:cNvPr id="4" name="Picture 3">
            <a:extLst>
              <a:ext uri="{FF2B5EF4-FFF2-40B4-BE49-F238E27FC236}">
                <a16:creationId xmlns:a16="http://schemas.microsoft.com/office/drawing/2014/main" id="{72ED10F9-E689-4659-905A-047F00BA3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619608" cy="6591299"/>
          </a:xfrm>
          <a:prstGeom prst="rect">
            <a:avLst/>
          </a:prstGeom>
        </p:spPr>
      </p:pic>
      <p:sp>
        <p:nvSpPr>
          <p:cNvPr id="12" name="TextBox 24">
            <a:extLst>
              <a:ext uri="{FF2B5EF4-FFF2-40B4-BE49-F238E27FC236}">
                <a16:creationId xmlns:a16="http://schemas.microsoft.com/office/drawing/2014/main" id="{D936C403-DC45-471B-95F2-9E1DB9CC030A}"/>
              </a:ext>
            </a:extLst>
          </p:cNvPr>
          <p:cNvSpPr txBox="1"/>
          <p:nvPr/>
        </p:nvSpPr>
        <p:spPr>
          <a:xfrm>
            <a:off x="8254141" y="6970195"/>
            <a:ext cx="6896165" cy="1457707"/>
          </a:xfrm>
          <a:prstGeom prst="rect">
            <a:avLst/>
          </a:prstGeom>
        </p:spPr>
        <p:txBody>
          <a:bodyPr wrap="square" lIns="0" tIns="0" rIns="0" bIns="0" rtlCol="0" anchor="t">
            <a:spAutoFit/>
          </a:bodyPr>
          <a:lstStyle/>
          <a:p>
            <a:pPr algn="ctr">
              <a:lnSpc>
                <a:spcPts val="3946"/>
              </a:lnSpc>
              <a:spcBef>
                <a:spcPct val="0"/>
              </a:spcBef>
            </a:pPr>
            <a:r>
              <a:rPr lang="en-US" sz="2800" dirty="0">
                <a:solidFill>
                  <a:schemeClr val="bg1">
                    <a:lumMod val="50000"/>
                  </a:schemeClr>
                </a:solidFill>
                <a:latin typeface="Kollektif" panose="020B0604020202020204" charset="0"/>
              </a:rPr>
              <a:t>It is not about fulfilling minimum regulatory requirements but about changing the attitude towards AML/CFT Compliance</a:t>
            </a:r>
          </a:p>
        </p:txBody>
      </p:sp>
    </p:spTree>
    <p:extLst>
      <p:ext uri="{BB962C8B-B14F-4D97-AF65-F5344CB8AC3E}">
        <p14:creationId xmlns:p14="http://schemas.microsoft.com/office/powerpoint/2010/main" val="4246609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8100000">
            <a:off x="-6537083" y="1297897"/>
            <a:ext cx="21119189" cy="11164229"/>
            <a:chOff x="0" y="0"/>
            <a:chExt cx="33252581" cy="186151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4" name="Freeform 4"/>
            <p:cNvSpPr/>
            <p:nvPr/>
          </p:nvSpPr>
          <p:spPr>
            <a:xfrm>
              <a:off x="0" y="0"/>
              <a:ext cx="33252581" cy="18615138"/>
            </a:xfrm>
            <a:custGeom>
              <a:avLst/>
              <a:gdLst/>
              <a:ahLst/>
              <a:cxnLst/>
              <a:rect l="l" t="t" r="r" b="b"/>
              <a:pathLst>
                <a:path w="33252581" h="18615138">
                  <a:moveTo>
                    <a:pt x="0" y="0"/>
                  </a:moveTo>
                  <a:lnTo>
                    <a:pt x="33252581" y="0"/>
                  </a:lnTo>
                  <a:lnTo>
                    <a:pt x="33252581" y="18615138"/>
                  </a:lnTo>
                  <a:lnTo>
                    <a:pt x="0" y="18615138"/>
                  </a:lnTo>
                  <a:close/>
                </a:path>
              </a:pathLst>
            </a:custGeom>
            <a:grpFill/>
          </p:spPr>
          <p:txBody>
            <a:bodyPr/>
            <a:lstStyle/>
            <a:p>
              <a:endParaRPr lang="en-US" dirty="0"/>
            </a:p>
          </p:txBody>
        </p:sp>
      </p:grpSp>
      <p:sp>
        <p:nvSpPr>
          <p:cNvPr id="5" name="AutoShape 5"/>
          <p:cNvSpPr/>
          <p:nvPr/>
        </p:nvSpPr>
        <p:spPr>
          <a:xfrm>
            <a:off x="1684976" y="8399499"/>
            <a:ext cx="14918048" cy="0"/>
          </a:xfrm>
          <a:prstGeom prst="line">
            <a:avLst/>
          </a:prstGeom>
          <a:ln w="9525" cap="rnd">
            <a:solidFill>
              <a:srgbClr val="000000"/>
            </a:solidFill>
            <a:prstDash val="solid"/>
            <a:headEnd type="none" w="sm" len="sm"/>
            <a:tailEnd type="none" w="sm" len="sm"/>
          </a:ln>
        </p:spPr>
      </p:sp>
      <p:grpSp>
        <p:nvGrpSpPr>
          <p:cNvPr id="6" name="Group 6"/>
          <p:cNvGrpSpPr/>
          <p:nvPr/>
        </p:nvGrpSpPr>
        <p:grpSpPr>
          <a:xfrm>
            <a:off x="877139" y="1046114"/>
            <a:ext cx="8234204" cy="6996995"/>
            <a:chOff x="54018" y="-1571530"/>
            <a:chExt cx="11422856" cy="6315781"/>
          </a:xfrm>
        </p:grpSpPr>
        <p:sp>
          <p:nvSpPr>
            <p:cNvPr id="7" name="TextBox 7"/>
            <p:cNvSpPr txBox="1"/>
            <p:nvPr/>
          </p:nvSpPr>
          <p:spPr>
            <a:xfrm>
              <a:off x="54018" y="299259"/>
              <a:ext cx="11422856" cy="4444992"/>
            </a:xfrm>
            <a:prstGeom prst="rect">
              <a:avLst/>
            </a:prstGeom>
          </p:spPr>
          <p:txBody>
            <a:bodyPr wrap="square" lIns="0" tIns="0" rIns="0" bIns="0" rtlCol="0" anchor="t">
              <a:spAutoFit/>
            </a:bodyPr>
            <a:lstStyle/>
            <a:p>
              <a:pPr marL="342900" indent="-342900" algn="just">
                <a:lnSpc>
                  <a:spcPts val="3180"/>
                </a:lnSpc>
                <a:buFont typeface="Arial" panose="020B0604020202020204" pitchFamily="34" charset="0"/>
                <a:buChar char="•"/>
              </a:pPr>
              <a:r>
                <a:rPr lang="en-US" sz="2300" b="1" dirty="0">
                  <a:solidFill>
                    <a:srgbClr val="FF0000"/>
                  </a:solidFill>
                  <a:latin typeface="Aileron Regular"/>
                </a:rPr>
                <a:t>The Pandora Papers</a:t>
              </a:r>
            </a:p>
            <a:p>
              <a:pPr marL="800100" lvl="1" indent="-342900" algn="just">
                <a:lnSpc>
                  <a:spcPts val="3180"/>
                </a:lnSpc>
                <a:buFont typeface="Arial" panose="020B0604020202020204" pitchFamily="34" charset="0"/>
                <a:buChar char="•"/>
              </a:pPr>
              <a:r>
                <a:rPr lang="en-US" sz="2300" dirty="0">
                  <a:solidFill>
                    <a:srgbClr val="000000"/>
                  </a:solidFill>
                  <a:latin typeface="Aileron Regular"/>
                </a:rPr>
                <a:t>More action needed on UBO</a:t>
              </a:r>
            </a:p>
            <a:p>
              <a:pPr marL="800100" lvl="1" indent="-342900" algn="just">
                <a:lnSpc>
                  <a:spcPts val="3180"/>
                </a:lnSpc>
                <a:buFont typeface="Arial" panose="020B0604020202020204" pitchFamily="34" charset="0"/>
                <a:buChar char="•"/>
              </a:pPr>
              <a:r>
                <a:rPr lang="en-US" sz="2300" dirty="0">
                  <a:solidFill>
                    <a:srgbClr val="000000"/>
                  </a:solidFill>
                  <a:latin typeface="Aileron Regular"/>
                </a:rPr>
                <a:t>Adverse Media Check Obligatory</a:t>
              </a:r>
            </a:p>
            <a:p>
              <a:pPr marL="800100" lvl="1" indent="-342900" algn="just">
                <a:lnSpc>
                  <a:spcPts val="3180"/>
                </a:lnSpc>
                <a:buFont typeface="Arial" panose="020B0604020202020204" pitchFamily="34" charset="0"/>
                <a:buChar char="•"/>
              </a:pPr>
              <a:r>
                <a:rPr lang="en-US" sz="2300" dirty="0">
                  <a:solidFill>
                    <a:srgbClr val="000000"/>
                  </a:solidFill>
                  <a:latin typeface="Aileron Regular"/>
                </a:rPr>
                <a:t>PEPs Screening key</a:t>
              </a:r>
            </a:p>
            <a:p>
              <a:pPr marL="342900" indent="-342900" algn="just">
                <a:lnSpc>
                  <a:spcPts val="3180"/>
                </a:lnSpc>
                <a:buFont typeface="Arial" panose="020B0604020202020204" pitchFamily="34" charset="0"/>
                <a:buChar char="•"/>
              </a:pPr>
              <a:r>
                <a:rPr lang="en-US" sz="2300" b="1" dirty="0">
                  <a:solidFill>
                    <a:srgbClr val="FF0000"/>
                  </a:solidFill>
                  <a:latin typeface="Aileron Regular"/>
                </a:rPr>
                <a:t>Human Rights Sanctions On the Card</a:t>
              </a:r>
            </a:p>
            <a:p>
              <a:pPr marL="800100" lvl="1" indent="-342900" algn="just">
                <a:lnSpc>
                  <a:spcPts val="3180"/>
                </a:lnSpc>
                <a:buFont typeface="Arial" panose="020B0604020202020204" pitchFamily="34" charset="0"/>
                <a:buChar char="•"/>
              </a:pPr>
              <a:r>
                <a:rPr lang="en-US" sz="2300" dirty="0">
                  <a:solidFill>
                    <a:srgbClr val="000000"/>
                  </a:solidFill>
                  <a:latin typeface="Aileron Regular"/>
                </a:rPr>
                <a:t>Magnitsky Act an Inspiration</a:t>
              </a:r>
            </a:p>
            <a:p>
              <a:pPr marL="800100" lvl="1" indent="-342900" algn="just">
                <a:lnSpc>
                  <a:spcPts val="3180"/>
                </a:lnSpc>
                <a:buFont typeface="Arial" panose="020B0604020202020204" pitchFamily="34" charset="0"/>
                <a:buChar char="•"/>
              </a:pPr>
              <a:r>
                <a:rPr lang="en-US" sz="2300" dirty="0">
                  <a:solidFill>
                    <a:srgbClr val="000000"/>
                  </a:solidFill>
                  <a:latin typeface="Aileron Regular"/>
                </a:rPr>
                <a:t>Human Rights Abuses Sanctions.</a:t>
              </a:r>
            </a:p>
            <a:p>
              <a:pPr marL="342900" indent="-342900" algn="just">
                <a:lnSpc>
                  <a:spcPts val="3180"/>
                </a:lnSpc>
                <a:buFont typeface="Arial" panose="020B0604020202020204" pitchFamily="34" charset="0"/>
                <a:buChar char="•"/>
              </a:pPr>
              <a:r>
                <a:rPr lang="en-US" sz="2300" b="1" dirty="0">
                  <a:solidFill>
                    <a:srgbClr val="FF0000"/>
                  </a:solidFill>
                  <a:latin typeface="Aileron Regular"/>
                </a:rPr>
                <a:t>ESG Risk Assessment &amp; Compliance</a:t>
              </a:r>
            </a:p>
            <a:p>
              <a:pPr marL="342900" indent="-342900" algn="just">
                <a:lnSpc>
                  <a:spcPts val="3180"/>
                </a:lnSpc>
                <a:buFont typeface="Arial" panose="020B0604020202020204" pitchFamily="34" charset="0"/>
                <a:buChar char="•"/>
              </a:pPr>
              <a:r>
                <a:rPr lang="en-US" sz="2300" b="1" dirty="0">
                  <a:solidFill>
                    <a:srgbClr val="FF0000"/>
                  </a:solidFill>
                  <a:latin typeface="Aileron Regular"/>
                </a:rPr>
                <a:t>Sanctions Hotbeds</a:t>
              </a:r>
            </a:p>
            <a:p>
              <a:pPr marL="800100" lvl="1" indent="-342900" algn="just">
                <a:lnSpc>
                  <a:spcPts val="3180"/>
                </a:lnSpc>
                <a:buFont typeface="Arial" panose="020B0604020202020204" pitchFamily="34" charset="0"/>
                <a:buChar char="•"/>
              </a:pPr>
              <a:r>
                <a:rPr lang="en-US" sz="2300" dirty="0">
                  <a:solidFill>
                    <a:srgbClr val="000000"/>
                  </a:solidFill>
                  <a:latin typeface="Aileron Regular"/>
                </a:rPr>
                <a:t>Russia, Myanmar, Belarus, China, North Korea, Afghanistan</a:t>
              </a:r>
            </a:p>
            <a:p>
              <a:pPr marL="342900" indent="-342900">
                <a:lnSpc>
                  <a:spcPts val="3180"/>
                </a:lnSpc>
                <a:buFont typeface="Arial" panose="020B0604020202020204" pitchFamily="34" charset="0"/>
                <a:buChar char="•"/>
              </a:pPr>
              <a:endParaRPr lang="en-US" sz="2800" dirty="0">
                <a:solidFill>
                  <a:srgbClr val="000000"/>
                </a:solidFill>
                <a:latin typeface="Aileron Regular"/>
              </a:endParaRPr>
            </a:p>
          </p:txBody>
        </p:sp>
        <p:sp>
          <p:nvSpPr>
            <p:cNvPr id="8" name="TextBox 8"/>
            <p:cNvSpPr txBox="1"/>
            <p:nvPr/>
          </p:nvSpPr>
          <p:spPr>
            <a:xfrm>
              <a:off x="99321" y="-1571530"/>
              <a:ext cx="10682900" cy="1856943"/>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OTHER HEADLINES FOR 2021</a:t>
              </a:r>
            </a:p>
          </p:txBody>
        </p:sp>
      </p:gr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381000" y="6665630"/>
            <a:ext cx="3962400" cy="3962400"/>
          </a:xfrm>
          <a:prstGeom prst="rect">
            <a:avLst/>
          </a:prstGeom>
        </p:spPr>
      </p:pic>
      <p:sp>
        <p:nvSpPr>
          <p:cNvPr id="10" name="TextBox 10"/>
          <p:cNvSpPr txBox="1"/>
          <p:nvPr/>
        </p:nvSpPr>
        <p:spPr>
          <a:xfrm>
            <a:off x="14778904" y="8627745"/>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04</a:t>
            </a:r>
          </a:p>
        </p:txBody>
      </p:sp>
    </p:spTree>
    <p:extLst>
      <p:ext uri="{BB962C8B-B14F-4D97-AF65-F5344CB8AC3E}">
        <p14:creationId xmlns:p14="http://schemas.microsoft.com/office/powerpoint/2010/main" val="3501398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6000" b="-76000"/>
          </a:stretch>
        </a:blip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12</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123632" y="0"/>
            <a:ext cx="3221692" cy="3221692"/>
          </a:xfrm>
          <a:prstGeom prst="rect">
            <a:avLst/>
          </a:prstGeom>
        </p:spPr>
      </p:pic>
      <p:sp>
        <p:nvSpPr>
          <p:cNvPr id="9" name="TextBox 24">
            <a:extLst>
              <a:ext uri="{FF2B5EF4-FFF2-40B4-BE49-F238E27FC236}">
                <a16:creationId xmlns:a16="http://schemas.microsoft.com/office/drawing/2014/main" id="{B5F65F07-0C62-496B-AC25-61242EB93BD3}"/>
              </a:ext>
            </a:extLst>
          </p:cNvPr>
          <p:cNvSpPr txBox="1"/>
          <p:nvPr/>
        </p:nvSpPr>
        <p:spPr>
          <a:xfrm>
            <a:off x="5042348" y="7985085"/>
            <a:ext cx="9588052" cy="560282"/>
          </a:xfrm>
          <a:prstGeom prst="rect">
            <a:avLst/>
          </a:prstGeom>
        </p:spPr>
        <p:txBody>
          <a:bodyPr wrap="square" lIns="0" tIns="0" rIns="0" bIns="0" rtlCol="0" anchor="t">
            <a:spAutoFit/>
          </a:bodyPr>
          <a:lstStyle/>
          <a:p>
            <a:pPr>
              <a:lnSpc>
                <a:spcPts val="3946"/>
              </a:lnSpc>
              <a:spcBef>
                <a:spcPct val="0"/>
              </a:spcBef>
            </a:pPr>
            <a:r>
              <a:rPr lang="en-US" sz="6500" dirty="0">
                <a:solidFill>
                  <a:srgbClr val="192954"/>
                </a:solidFill>
                <a:latin typeface="Kollektif Bold"/>
              </a:rPr>
              <a:t>Highlights of 2021 MER</a:t>
            </a:r>
            <a:endParaRPr lang="en-US" sz="6500" b="1" dirty="0">
              <a:latin typeface="Kollektif" panose="020B0604020202020204" charset="0"/>
            </a:endParaRPr>
          </a:p>
        </p:txBody>
      </p:sp>
      <p:sp>
        <p:nvSpPr>
          <p:cNvPr id="24" name="TextBox 23">
            <a:extLst>
              <a:ext uri="{FF2B5EF4-FFF2-40B4-BE49-F238E27FC236}">
                <a16:creationId xmlns:a16="http://schemas.microsoft.com/office/drawing/2014/main" id="{6FE6A454-4E60-4206-B68D-5E90A29CFB25}"/>
              </a:ext>
            </a:extLst>
          </p:cNvPr>
          <p:cNvSpPr txBox="1"/>
          <p:nvPr/>
        </p:nvSpPr>
        <p:spPr>
          <a:xfrm>
            <a:off x="13172417" y="4252902"/>
            <a:ext cx="3677965" cy="2544414"/>
          </a:xfrm>
          <a:prstGeom prst="rect">
            <a:avLst/>
          </a:prstGeom>
          <a:noFill/>
        </p:spPr>
        <p:txBody>
          <a:bodyPr wrap="square">
            <a:spAutoFit/>
          </a:bodyPr>
          <a:lstStyle/>
          <a:p>
            <a:pPr algn="ctr">
              <a:lnSpc>
                <a:spcPts val="3946"/>
              </a:lnSpc>
              <a:spcBef>
                <a:spcPct val="0"/>
              </a:spcBef>
            </a:pPr>
            <a:r>
              <a:rPr lang="en-US" sz="2600" b="1" dirty="0">
                <a:solidFill>
                  <a:schemeClr val="bg1"/>
                </a:solidFill>
                <a:latin typeface="Kollektif" panose="020B0604020202020204" charset="0"/>
              </a:rPr>
              <a:t>Governance Structure for AML/CFT Compliance is considered to be Ineffective</a:t>
            </a:r>
          </a:p>
        </p:txBody>
      </p:sp>
      <p:sp>
        <p:nvSpPr>
          <p:cNvPr id="6" name="Rectangle 5">
            <a:extLst>
              <a:ext uri="{FF2B5EF4-FFF2-40B4-BE49-F238E27FC236}">
                <a16:creationId xmlns:a16="http://schemas.microsoft.com/office/drawing/2014/main" id="{4AEA088F-E98A-4114-A4BE-408CF81716D7}"/>
              </a:ext>
            </a:extLst>
          </p:cNvPr>
          <p:cNvSpPr/>
          <p:nvPr/>
        </p:nvSpPr>
        <p:spPr>
          <a:xfrm>
            <a:off x="1437618" y="1830529"/>
            <a:ext cx="6697024" cy="5105387"/>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
            </a:pPr>
            <a:r>
              <a:rPr lang="en-US" sz="2400" dirty="0">
                <a:latin typeface="Aileron Regular" panose="020B0604020202020204" charset="0"/>
              </a:rPr>
              <a:t>Nigeria’s understanding of key ML Risks (i.e. Legal Persons, PEPs, FTZs) are underdeveloped</a:t>
            </a:r>
          </a:p>
          <a:p>
            <a:pPr marL="342900" indent="-342900">
              <a:buFont typeface="Wingdings" panose="05000000000000000000" pitchFamily="2" charset="2"/>
              <a:buChar char="§"/>
            </a:pPr>
            <a:r>
              <a:rPr lang="en-US" sz="2400" dirty="0">
                <a:latin typeface="Aileron Regular" panose="020B0604020202020204" charset="0"/>
              </a:rPr>
              <a:t>The use of Financial Intelligence by LEAs remains limited</a:t>
            </a:r>
          </a:p>
          <a:p>
            <a:pPr marL="342900" indent="-342900">
              <a:buFont typeface="Wingdings" panose="05000000000000000000" pitchFamily="2" charset="2"/>
              <a:buChar char="§"/>
            </a:pPr>
            <a:r>
              <a:rPr lang="en-US" sz="2400" dirty="0">
                <a:latin typeface="Aileron Regular" panose="020B0604020202020204" charset="0"/>
              </a:rPr>
              <a:t>Limited or lack of coordination among LEAs and other Security Agencies</a:t>
            </a:r>
          </a:p>
          <a:p>
            <a:pPr marL="342900" indent="-342900">
              <a:buFont typeface="Wingdings" panose="05000000000000000000" pitchFamily="2" charset="2"/>
              <a:buChar char="§"/>
            </a:pPr>
            <a:r>
              <a:rPr lang="en-US" sz="2400" dirty="0">
                <a:latin typeface="Aileron Regular" panose="020B0604020202020204" charset="0"/>
              </a:rPr>
              <a:t>Nigeria lacks an explicit policy to confiscate the proceeds and instrumentalities of crime</a:t>
            </a:r>
          </a:p>
          <a:p>
            <a:pPr marL="342900" indent="-342900">
              <a:buFont typeface="Wingdings" panose="05000000000000000000" pitchFamily="2" charset="2"/>
              <a:buChar char="§"/>
            </a:pPr>
            <a:r>
              <a:rPr lang="en-US" sz="2400" dirty="0">
                <a:latin typeface="Aileron Regular" panose="020B0604020202020204" charset="0"/>
              </a:rPr>
              <a:t>The understanding of ML/TF risks varies across the private sector</a:t>
            </a:r>
          </a:p>
        </p:txBody>
      </p:sp>
      <p:sp>
        <p:nvSpPr>
          <p:cNvPr id="11" name="Rectangle 10">
            <a:extLst>
              <a:ext uri="{FF2B5EF4-FFF2-40B4-BE49-F238E27FC236}">
                <a16:creationId xmlns:a16="http://schemas.microsoft.com/office/drawing/2014/main" id="{0CBA2C9C-29BC-40BF-80E5-8AB7D4416A75}"/>
              </a:ext>
            </a:extLst>
          </p:cNvPr>
          <p:cNvSpPr/>
          <p:nvPr/>
        </p:nvSpPr>
        <p:spPr>
          <a:xfrm>
            <a:off x="9525000" y="1920172"/>
            <a:ext cx="7078024" cy="510538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
            </a:pPr>
            <a:r>
              <a:rPr lang="en-US" sz="2400" dirty="0">
                <a:latin typeface="Aileron Regular" panose="020B0604020202020204" charset="0"/>
              </a:rPr>
              <a:t>SCUML lacks the resources to supervise DNFBPs</a:t>
            </a:r>
          </a:p>
          <a:p>
            <a:pPr marL="342900" indent="-342900">
              <a:buFont typeface="Wingdings" panose="05000000000000000000" pitchFamily="2" charset="2"/>
              <a:buChar char="§"/>
            </a:pPr>
            <a:r>
              <a:rPr lang="en-US" sz="2400" dirty="0">
                <a:latin typeface="Aileron Regular" panose="020B0604020202020204" charset="0"/>
              </a:rPr>
              <a:t>CAC does not have a mechanism in place to systematically collect and maintain BO information</a:t>
            </a:r>
          </a:p>
          <a:p>
            <a:pPr marL="342900" indent="-342900">
              <a:buFont typeface="Wingdings" panose="05000000000000000000" pitchFamily="2" charset="2"/>
              <a:buChar char="§"/>
            </a:pPr>
            <a:r>
              <a:rPr lang="en-US" sz="2400" dirty="0">
                <a:latin typeface="Aileron Regular" panose="020B0604020202020204" charset="0"/>
              </a:rPr>
              <a:t>Nigeria did not demonstrate effective legal and operational framework for seeking international cooperation</a:t>
            </a:r>
          </a:p>
          <a:p>
            <a:pPr marL="342900" indent="-342900">
              <a:buFont typeface="Wingdings" panose="05000000000000000000" pitchFamily="2" charset="2"/>
              <a:buChar char="§"/>
            </a:pPr>
            <a:r>
              <a:rPr lang="en-US" sz="2400" dirty="0">
                <a:latin typeface="Aileron Regular" panose="020B0604020202020204" charset="0"/>
              </a:rPr>
              <a:t>Nigeria has incomplete understanding of its TF threats and risks</a:t>
            </a:r>
          </a:p>
          <a:p>
            <a:pPr marL="342900" indent="-342900">
              <a:buFont typeface="Wingdings" panose="05000000000000000000" pitchFamily="2" charset="2"/>
              <a:buChar char="§"/>
            </a:pPr>
            <a:r>
              <a:rPr lang="en-US" sz="2400" dirty="0">
                <a:latin typeface="Aileron Regular" panose="020B0604020202020204" charset="0"/>
              </a:rPr>
              <a:t>Nigeria has not conducted a sectoral risk assessment of NPOs and does not implement Targeted Financial Sanctions (TFS)</a:t>
            </a:r>
          </a:p>
        </p:txBody>
      </p:sp>
      <p:sp>
        <p:nvSpPr>
          <p:cNvPr id="8" name="Arrow: Curved Up 7">
            <a:extLst>
              <a:ext uri="{FF2B5EF4-FFF2-40B4-BE49-F238E27FC236}">
                <a16:creationId xmlns:a16="http://schemas.microsoft.com/office/drawing/2014/main" id="{E996889F-E5A8-4FB4-B68E-9F7A5D6B34BF}"/>
              </a:ext>
            </a:extLst>
          </p:cNvPr>
          <p:cNvSpPr/>
          <p:nvPr/>
        </p:nvSpPr>
        <p:spPr>
          <a:xfrm>
            <a:off x="7395751" y="7073703"/>
            <a:ext cx="3048000" cy="691533"/>
          </a:xfrm>
          <a:prstGeom prst="curvedUpArrow">
            <a:avLst/>
          </a:prstGeom>
          <a:solidFill>
            <a:srgbClr val="013A8F"/>
          </a:solidFill>
          <a:ln>
            <a:solidFill>
              <a:srgbClr val="013A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63369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pSp>
        <p:nvGrpSpPr>
          <p:cNvPr id="2" name="Group 2"/>
          <p:cNvGrpSpPr/>
          <p:nvPr/>
        </p:nvGrpSpPr>
        <p:grpSpPr>
          <a:xfrm rot="-9622901">
            <a:off x="472441" y="-3399724"/>
            <a:ext cx="21500177" cy="6894312"/>
            <a:chOff x="0" y="0"/>
            <a:chExt cx="31686624" cy="14093347"/>
          </a:xfrm>
        </p:grpSpPr>
        <p:sp>
          <p:nvSpPr>
            <p:cNvPr id="3" name="Freeform 3"/>
            <p:cNvSpPr/>
            <p:nvPr/>
          </p:nvSpPr>
          <p:spPr>
            <a:xfrm>
              <a:off x="0" y="0"/>
              <a:ext cx="31686624" cy="14093346"/>
            </a:xfrm>
            <a:custGeom>
              <a:avLst/>
              <a:gdLst/>
              <a:ahLst/>
              <a:cxnLst/>
              <a:rect l="l" t="t" r="r" b="b"/>
              <a:pathLst>
                <a:path w="31686624" h="14093346">
                  <a:moveTo>
                    <a:pt x="0" y="0"/>
                  </a:moveTo>
                  <a:lnTo>
                    <a:pt x="31686624" y="0"/>
                  </a:lnTo>
                  <a:lnTo>
                    <a:pt x="31686624" y="14093346"/>
                  </a:lnTo>
                  <a:lnTo>
                    <a:pt x="0" y="14093346"/>
                  </a:lnTo>
                  <a:close/>
                </a:path>
              </a:pathLst>
            </a:custGeom>
            <a:solidFill>
              <a:srgbClr val="26BDE2"/>
            </a:solidFill>
          </p:spPr>
        </p:sp>
      </p:grpSp>
      <p:grpSp>
        <p:nvGrpSpPr>
          <p:cNvPr id="4" name="Group 4"/>
          <p:cNvGrpSpPr/>
          <p:nvPr/>
        </p:nvGrpSpPr>
        <p:grpSpPr>
          <a:xfrm rot="-9622901">
            <a:off x="-6347676" y="7700539"/>
            <a:ext cx="20124627" cy="9507884"/>
            <a:chOff x="0" y="0"/>
            <a:chExt cx="31686624" cy="13734063"/>
          </a:xfrm>
        </p:grpSpPr>
        <p:sp>
          <p:nvSpPr>
            <p:cNvPr id="5" name="Freeform 5"/>
            <p:cNvSpPr/>
            <p:nvPr/>
          </p:nvSpPr>
          <p:spPr>
            <a:xfrm>
              <a:off x="0" y="0"/>
              <a:ext cx="31686624" cy="13734062"/>
            </a:xfrm>
            <a:custGeom>
              <a:avLst/>
              <a:gdLst/>
              <a:ahLst/>
              <a:cxnLst/>
              <a:rect l="l" t="t" r="r" b="b"/>
              <a:pathLst>
                <a:path w="31686624" h="13734062">
                  <a:moveTo>
                    <a:pt x="0" y="0"/>
                  </a:moveTo>
                  <a:lnTo>
                    <a:pt x="31686624" y="0"/>
                  </a:lnTo>
                  <a:lnTo>
                    <a:pt x="31686624" y="13734062"/>
                  </a:lnTo>
                  <a:lnTo>
                    <a:pt x="0" y="13734062"/>
                  </a:lnTo>
                  <a:close/>
                </a:path>
              </a:pathLst>
            </a:custGeom>
            <a:solidFill>
              <a:srgbClr val="05378B"/>
            </a:solidFill>
          </p:spPr>
        </p:sp>
      </p:grpSp>
      <p:sp>
        <p:nvSpPr>
          <p:cNvPr id="12" name="TextBox 12"/>
          <p:cNvSpPr txBox="1"/>
          <p:nvPr/>
        </p:nvSpPr>
        <p:spPr>
          <a:xfrm>
            <a:off x="5582604" y="734212"/>
            <a:ext cx="12071876" cy="974626"/>
          </a:xfrm>
          <a:prstGeom prst="rect">
            <a:avLst/>
          </a:prstGeom>
        </p:spPr>
        <p:txBody>
          <a:bodyPr wrap="square" lIns="0" tIns="0" rIns="0" bIns="0" rtlCol="0" anchor="t">
            <a:spAutoFit/>
          </a:bodyPr>
          <a:lstStyle/>
          <a:p>
            <a:pPr algn="ctr">
              <a:lnSpc>
                <a:spcPts val="7559"/>
              </a:lnSpc>
            </a:pPr>
            <a:r>
              <a:rPr lang="en-US" sz="6500" dirty="0">
                <a:solidFill>
                  <a:srgbClr val="192954"/>
                </a:solidFill>
                <a:latin typeface="Kollektif Bold"/>
              </a:rPr>
              <a:t>Regulatory Highlights in 2021</a:t>
            </a:r>
          </a:p>
        </p:txBody>
      </p:sp>
      <p:grpSp>
        <p:nvGrpSpPr>
          <p:cNvPr id="22" name="Group 28">
            <a:extLst>
              <a:ext uri="{FF2B5EF4-FFF2-40B4-BE49-F238E27FC236}">
                <a16:creationId xmlns:a16="http://schemas.microsoft.com/office/drawing/2014/main" id="{4F6C8985-2421-497D-9455-1DF33BB5758E}"/>
              </a:ext>
            </a:extLst>
          </p:cNvPr>
          <p:cNvGrpSpPr>
            <a:grpSpLocks noChangeAspect="1"/>
          </p:cNvGrpSpPr>
          <p:nvPr/>
        </p:nvGrpSpPr>
        <p:grpSpPr>
          <a:xfrm rot="-10800000">
            <a:off x="1141522" y="3069847"/>
            <a:ext cx="794099" cy="1005075"/>
            <a:chOff x="0" y="0"/>
            <a:chExt cx="1457960" cy="1845310"/>
          </a:xfrm>
        </p:grpSpPr>
        <p:sp>
          <p:nvSpPr>
            <p:cNvPr id="23" name="Freeform 29">
              <a:extLst>
                <a:ext uri="{FF2B5EF4-FFF2-40B4-BE49-F238E27FC236}">
                  <a16:creationId xmlns:a16="http://schemas.microsoft.com/office/drawing/2014/main" id="{93482712-FBF2-4889-BDD4-865B093C7969}"/>
                </a:ext>
              </a:extLst>
            </p:cNvPr>
            <p:cNvSpPr/>
            <p:nvPr/>
          </p:nvSpPr>
          <p:spPr>
            <a:xfrm>
              <a:off x="17780" y="-5080"/>
              <a:ext cx="1402080" cy="1805940"/>
            </a:xfrm>
            <a:custGeom>
              <a:avLst/>
              <a:gdLst/>
              <a:ahLst/>
              <a:cxnLst/>
              <a:rect l="l" t="t" r="r" b="b"/>
              <a:pathLst>
                <a:path w="1402080" h="1805940">
                  <a:moveTo>
                    <a:pt x="925830" y="565150"/>
                  </a:moveTo>
                  <a:cubicBezTo>
                    <a:pt x="925830" y="441960"/>
                    <a:pt x="668020" y="474980"/>
                    <a:pt x="668020" y="474980"/>
                  </a:cubicBezTo>
                  <a:lnTo>
                    <a:pt x="668020" y="198120"/>
                  </a:lnTo>
                  <a:cubicBezTo>
                    <a:pt x="668020" y="0"/>
                    <a:pt x="403860" y="3810"/>
                    <a:pt x="403860" y="189230"/>
                  </a:cubicBezTo>
                  <a:lnTo>
                    <a:pt x="403860" y="981710"/>
                  </a:lnTo>
                  <a:lnTo>
                    <a:pt x="240030" y="817880"/>
                  </a:lnTo>
                  <a:cubicBezTo>
                    <a:pt x="189230" y="767080"/>
                    <a:pt x="76200" y="748030"/>
                    <a:pt x="38100" y="817880"/>
                  </a:cubicBezTo>
                  <a:cubicBezTo>
                    <a:pt x="0" y="887730"/>
                    <a:pt x="69850" y="981710"/>
                    <a:pt x="69850" y="981710"/>
                  </a:cubicBezTo>
                  <a:cubicBezTo>
                    <a:pt x="69850" y="981710"/>
                    <a:pt x="459740" y="1503680"/>
                    <a:pt x="510540" y="1805940"/>
                  </a:cubicBezTo>
                  <a:lnTo>
                    <a:pt x="1193800" y="1805940"/>
                  </a:lnTo>
                  <a:cubicBezTo>
                    <a:pt x="1193800" y="1793240"/>
                    <a:pt x="1376680" y="1242060"/>
                    <a:pt x="1389380" y="1176020"/>
                  </a:cubicBezTo>
                  <a:cubicBezTo>
                    <a:pt x="1402080" y="1109980"/>
                    <a:pt x="1395730" y="990600"/>
                    <a:pt x="1389380" y="835660"/>
                  </a:cubicBezTo>
                  <a:cubicBezTo>
                    <a:pt x="1383030" y="681990"/>
                    <a:pt x="1238250" y="640080"/>
                    <a:pt x="1173480" y="640080"/>
                  </a:cubicBezTo>
                  <a:lnTo>
                    <a:pt x="1170940" y="643890"/>
                  </a:lnTo>
                  <a:cubicBezTo>
                    <a:pt x="1149350" y="556260"/>
                    <a:pt x="979170" y="565150"/>
                    <a:pt x="925830" y="565150"/>
                  </a:cubicBezTo>
                  <a:close/>
                </a:path>
              </a:pathLst>
            </a:custGeom>
            <a:solidFill>
              <a:srgbClr val="0A97D9"/>
            </a:solidFill>
          </p:spPr>
        </p:sp>
        <p:sp>
          <p:nvSpPr>
            <p:cNvPr id="24" name="Freeform 30">
              <a:extLst>
                <a:ext uri="{FF2B5EF4-FFF2-40B4-BE49-F238E27FC236}">
                  <a16:creationId xmlns:a16="http://schemas.microsoft.com/office/drawing/2014/main" id="{C28B49EC-571E-43DD-A25A-45E5B55A8653}"/>
                </a:ext>
              </a:extLst>
            </p:cNvPr>
            <p:cNvSpPr/>
            <p:nvPr/>
          </p:nvSpPr>
          <p:spPr>
            <a:xfrm>
              <a:off x="-33020" y="2540"/>
              <a:ext cx="1494790" cy="1844040"/>
            </a:xfrm>
            <a:custGeom>
              <a:avLst/>
              <a:gdLst/>
              <a:ahLst/>
              <a:cxnLst/>
              <a:rect l="l" t="t" r="r" b="b"/>
              <a:pathLst>
                <a:path w="1494790" h="1844040">
                  <a:moveTo>
                    <a:pt x="1484630" y="863600"/>
                  </a:moveTo>
                  <a:lnTo>
                    <a:pt x="1483360" y="828040"/>
                  </a:lnTo>
                  <a:cubicBezTo>
                    <a:pt x="1477010" y="669290"/>
                    <a:pt x="1344930" y="601980"/>
                    <a:pt x="1248410" y="591820"/>
                  </a:cubicBezTo>
                  <a:cubicBezTo>
                    <a:pt x="1243330" y="585470"/>
                    <a:pt x="1238250" y="577850"/>
                    <a:pt x="1231900" y="572770"/>
                  </a:cubicBezTo>
                  <a:cubicBezTo>
                    <a:pt x="1178560" y="519430"/>
                    <a:pt x="1078230" y="514350"/>
                    <a:pt x="1010920" y="514350"/>
                  </a:cubicBezTo>
                  <a:cubicBezTo>
                    <a:pt x="1004570" y="497840"/>
                    <a:pt x="994410" y="483870"/>
                    <a:pt x="980440" y="471170"/>
                  </a:cubicBezTo>
                  <a:cubicBezTo>
                    <a:pt x="925830" y="422910"/>
                    <a:pt x="824230" y="419100"/>
                    <a:pt x="762000" y="421640"/>
                  </a:cubicBezTo>
                  <a:lnTo>
                    <a:pt x="762000" y="193040"/>
                  </a:lnTo>
                  <a:cubicBezTo>
                    <a:pt x="762000" y="119380"/>
                    <a:pt x="731520" y="73660"/>
                    <a:pt x="707390" y="49530"/>
                  </a:cubicBezTo>
                  <a:cubicBezTo>
                    <a:pt x="674370" y="17780"/>
                    <a:pt x="631190" y="0"/>
                    <a:pt x="584200" y="0"/>
                  </a:cubicBezTo>
                  <a:cubicBezTo>
                    <a:pt x="496570" y="0"/>
                    <a:pt x="408940" y="63500"/>
                    <a:pt x="408940" y="184150"/>
                  </a:cubicBezTo>
                  <a:lnTo>
                    <a:pt x="408940" y="868680"/>
                  </a:lnTo>
                  <a:lnTo>
                    <a:pt x="321310" y="781050"/>
                  </a:lnTo>
                  <a:cubicBezTo>
                    <a:pt x="279400" y="739140"/>
                    <a:pt x="209550" y="716280"/>
                    <a:pt x="149860" y="725170"/>
                  </a:cubicBezTo>
                  <a:cubicBezTo>
                    <a:pt x="105410" y="731520"/>
                    <a:pt x="69850" y="755650"/>
                    <a:pt x="49530" y="791210"/>
                  </a:cubicBezTo>
                  <a:cubicBezTo>
                    <a:pt x="0" y="880110"/>
                    <a:pt x="76200" y="988060"/>
                    <a:pt x="85090" y="1000760"/>
                  </a:cubicBezTo>
                  <a:cubicBezTo>
                    <a:pt x="88900" y="1005840"/>
                    <a:pt x="469900" y="1517650"/>
                    <a:pt x="516890" y="1805940"/>
                  </a:cubicBezTo>
                  <a:lnTo>
                    <a:pt x="516890" y="1807210"/>
                  </a:lnTo>
                  <a:cubicBezTo>
                    <a:pt x="516890" y="1808480"/>
                    <a:pt x="516890" y="1809750"/>
                    <a:pt x="518160" y="1811020"/>
                  </a:cubicBezTo>
                  <a:cubicBezTo>
                    <a:pt x="518160" y="1812290"/>
                    <a:pt x="519430" y="1813560"/>
                    <a:pt x="519430" y="1816100"/>
                  </a:cubicBezTo>
                  <a:cubicBezTo>
                    <a:pt x="519430" y="1817370"/>
                    <a:pt x="520700" y="1818640"/>
                    <a:pt x="520700" y="1818640"/>
                  </a:cubicBezTo>
                  <a:cubicBezTo>
                    <a:pt x="521970" y="1819910"/>
                    <a:pt x="521970" y="1821180"/>
                    <a:pt x="523240" y="1822450"/>
                  </a:cubicBezTo>
                  <a:cubicBezTo>
                    <a:pt x="523240" y="1823720"/>
                    <a:pt x="524510" y="1823720"/>
                    <a:pt x="525780" y="1824990"/>
                  </a:cubicBezTo>
                  <a:cubicBezTo>
                    <a:pt x="527050" y="1826260"/>
                    <a:pt x="528320" y="1827530"/>
                    <a:pt x="528320" y="1828800"/>
                  </a:cubicBezTo>
                  <a:lnTo>
                    <a:pt x="530860" y="1831340"/>
                  </a:lnTo>
                  <a:cubicBezTo>
                    <a:pt x="532130" y="1832610"/>
                    <a:pt x="533400" y="1833880"/>
                    <a:pt x="534670" y="1833880"/>
                  </a:cubicBezTo>
                  <a:lnTo>
                    <a:pt x="537210" y="1836420"/>
                  </a:lnTo>
                  <a:cubicBezTo>
                    <a:pt x="538480" y="1837690"/>
                    <a:pt x="539750" y="1837690"/>
                    <a:pt x="541020" y="1838960"/>
                  </a:cubicBezTo>
                  <a:cubicBezTo>
                    <a:pt x="542290" y="1838960"/>
                    <a:pt x="543560" y="1840230"/>
                    <a:pt x="543560" y="1840230"/>
                  </a:cubicBezTo>
                  <a:cubicBezTo>
                    <a:pt x="544830" y="1841500"/>
                    <a:pt x="547370" y="1841500"/>
                    <a:pt x="548640" y="1841500"/>
                  </a:cubicBezTo>
                  <a:cubicBezTo>
                    <a:pt x="549910" y="1841500"/>
                    <a:pt x="549910" y="1841500"/>
                    <a:pt x="551180" y="1842770"/>
                  </a:cubicBezTo>
                  <a:cubicBezTo>
                    <a:pt x="553720" y="1842770"/>
                    <a:pt x="556260" y="1844040"/>
                    <a:pt x="560070" y="1844040"/>
                  </a:cubicBezTo>
                  <a:lnTo>
                    <a:pt x="1243330" y="1844040"/>
                  </a:lnTo>
                  <a:cubicBezTo>
                    <a:pt x="1264920" y="1844040"/>
                    <a:pt x="1283970" y="1827530"/>
                    <a:pt x="1287780" y="1807210"/>
                  </a:cubicBezTo>
                  <a:cubicBezTo>
                    <a:pt x="1291590" y="1790700"/>
                    <a:pt x="1323340" y="1694180"/>
                    <a:pt x="1352550" y="1600200"/>
                  </a:cubicBezTo>
                  <a:cubicBezTo>
                    <a:pt x="1421130" y="1385570"/>
                    <a:pt x="1474470" y="1217930"/>
                    <a:pt x="1482090" y="1178560"/>
                  </a:cubicBezTo>
                  <a:cubicBezTo>
                    <a:pt x="1494790" y="1111250"/>
                    <a:pt x="1490980" y="1007110"/>
                    <a:pt x="1484630" y="863600"/>
                  </a:cubicBezTo>
                  <a:close/>
                  <a:moveTo>
                    <a:pt x="1395730" y="1160780"/>
                  </a:moveTo>
                  <a:cubicBezTo>
                    <a:pt x="1389380" y="1197610"/>
                    <a:pt x="1316990" y="1422400"/>
                    <a:pt x="1268730" y="1572260"/>
                  </a:cubicBezTo>
                  <a:cubicBezTo>
                    <a:pt x="1236980" y="1671320"/>
                    <a:pt x="1220470" y="1724660"/>
                    <a:pt x="1210310" y="1755140"/>
                  </a:cubicBezTo>
                  <a:lnTo>
                    <a:pt x="596900" y="1755140"/>
                  </a:lnTo>
                  <a:cubicBezTo>
                    <a:pt x="523240" y="1443990"/>
                    <a:pt x="171450" y="969010"/>
                    <a:pt x="156210" y="948690"/>
                  </a:cubicBezTo>
                  <a:cubicBezTo>
                    <a:pt x="144780" y="933450"/>
                    <a:pt x="107950" y="869950"/>
                    <a:pt x="128270" y="833120"/>
                  </a:cubicBezTo>
                  <a:cubicBezTo>
                    <a:pt x="130810" y="829310"/>
                    <a:pt x="138430" y="815340"/>
                    <a:pt x="163830" y="811530"/>
                  </a:cubicBezTo>
                  <a:cubicBezTo>
                    <a:pt x="195580" y="806450"/>
                    <a:pt x="237490" y="820420"/>
                    <a:pt x="260350" y="843280"/>
                  </a:cubicBezTo>
                  <a:lnTo>
                    <a:pt x="370840" y="953770"/>
                  </a:lnTo>
                  <a:cubicBezTo>
                    <a:pt x="386080" y="969010"/>
                    <a:pt x="400050" y="982980"/>
                    <a:pt x="410210" y="994410"/>
                  </a:cubicBezTo>
                  <a:lnTo>
                    <a:pt x="410210" y="1050290"/>
                  </a:lnTo>
                  <a:cubicBezTo>
                    <a:pt x="410210" y="1074420"/>
                    <a:pt x="430530" y="1094740"/>
                    <a:pt x="454660" y="1094740"/>
                  </a:cubicBezTo>
                  <a:cubicBezTo>
                    <a:pt x="478790" y="1094740"/>
                    <a:pt x="499110" y="1074420"/>
                    <a:pt x="499110" y="1050290"/>
                  </a:cubicBezTo>
                  <a:lnTo>
                    <a:pt x="499110" y="181610"/>
                  </a:lnTo>
                  <a:cubicBezTo>
                    <a:pt x="499110" y="115570"/>
                    <a:pt x="542290" y="86360"/>
                    <a:pt x="585470" y="86360"/>
                  </a:cubicBezTo>
                  <a:cubicBezTo>
                    <a:pt x="626110" y="86360"/>
                    <a:pt x="674370" y="113030"/>
                    <a:pt x="674370" y="190500"/>
                  </a:cubicBezTo>
                  <a:lnTo>
                    <a:pt x="674370" y="791210"/>
                  </a:lnTo>
                  <a:cubicBezTo>
                    <a:pt x="674370" y="815340"/>
                    <a:pt x="694690" y="835660"/>
                    <a:pt x="718820" y="835660"/>
                  </a:cubicBezTo>
                  <a:cubicBezTo>
                    <a:pt x="742950" y="835660"/>
                    <a:pt x="763270" y="815340"/>
                    <a:pt x="763270" y="791210"/>
                  </a:cubicBezTo>
                  <a:lnTo>
                    <a:pt x="763270" y="508000"/>
                  </a:lnTo>
                  <a:cubicBezTo>
                    <a:pt x="822960" y="505460"/>
                    <a:pt x="895350" y="511810"/>
                    <a:pt x="923290" y="535940"/>
                  </a:cubicBezTo>
                  <a:cubicBezTo>
                    <a:pt x="929640" y="542290"/>
                    <a:pt x="932180" y="548640"/>
                    <a:pt x="932180" y="557530"/>
                  </a:cubicBezTo>
                  <a:lnTo>
                    <a:pt x="932180" y="802640"/>
                  </a:lnTo>
                  <a:cubicBezTo>
                    <a:pt x="932180" y="826770"/>
                    <a:pt x="952500" y="847090"/>
                    <a:pt x="976630" y="847090"/>
                  </a:cubicBezTo>
                  <a:cubicBezTo>
                    <a:pt x="1000760" y="847090"/>
                    <a:pt x="1021080" y="826770"/>
                    <a:pt x="1021080" y="802640"/>
                  </a:cubicBezTo>
                  <a:lnTo>
                    <a:pt x="1021080" y="601980"/>
                  </a:lnTo>
                  <a:cubicBezTo>
                    <a:pt x="1069340" y="601980"/>
                    <a:pt x="1143000" y="607060"/>
                    <a:pt x="1170940" y="633730"/>
                  </a:cubicBezTo>
                  <a:cubicBezTo>
                    <a:pt x="1177290" y="640080"/>
                    <a:pt x="1179830" y="646430"/>
                    <a:pt x="1179830" y="655320"/>
                  </a:cubicBezTo>
                  <a:lnTo>
                    <a:pt x="1179830" y="894080"/>
                  </a:lnTo>
                  <a:cubicBezTo>
                    <a:pt x="1179830" y="918210"/>
                    <a:pt x="1200150" y="938530"/>
                    <a:pt x="1224280" y="938530"/>
                  </a:cubicBezTo>
                  <a:cubicBezTo>
                    <a:pt x="1248410" y="938530"/>
                    <a:pt x="1268730" y="918210"/>
                    <a:pt x="1268730" y="894080"/>
                  </a:cubicBezTo>
                  <a:lnTo>
                    <a:pt x="1268730" y="684530"/>
                  </a:lnTo>
                  <a:cubicBezTo>
                    <a:pt x="1318260" y="697230"/>
                    <a:pt x="1391920" y="731520"/>
                    <a:pt x="1395730" y="830580"/>
                  </a:cubicBezTo>
                  <a:lnTo>
                    <a:pt x="1397000" y="866140"/>
                  </a:lnTo>
                  <a:cubicBezTo>
                    <a:pt x="1402080" y="999490"/>
                    <a:pt x="1405890" y="1104900"/>
                    <a:pt x="1395730" y="1160780"/>
                  </a:cubicBezTo>
                  <a:close/>
                </a:path>
              </a:pathLst>
            </a:custGeom>
            <a:solidFill>
              <a:srgbClr val="000000"/>
            </a:solidFill>
          </p:spPr>
        </p:sp>
      </p:grpSp>
      <p:grpSp>
        <p:nvGrpSpPr>
          <p:cNvPr id="25" name="Group 28">
            <a:extLst>
              <a:ext uri="{FF2B5EF4-FFF2-40B4-BE49-F238E27FC236}">
                <a16:creationId xmlns:a16="http://schemas.microsoft.com/office/drawing/2014/main" id="{9C5390FE-9A84-4D88-BA4E-D0F043DDCCFE}"/>
              </a:ext>
            </a:extLst>
          </p:cNvPr>
          <p:cNvGrpSpPr>
            <a:grpSpLocks noChangeAspect="1"/>
          </p:cNvGrpSpPr>
          <p:nvPr/>
        </p:nvGrpSpPr>
        <p:grpSpPr>
          <a:xfrm rot="-10800000">
            <a:off x="6677725" y="3806295"/>
            <a:ext cx="794099" cy="1005075"/>
            <a:chOff x="0" y="0"/>
            <a:chExt cx="1457960" cy="1845310"/>
          </a:xfrm>
        </p:grpSpPr>
        <p:sp>
          <p:nvSpPr>
            <p:cNvPr id="26" name="Freeform 29">
              <a:extLst>
                <a:ext uri="{FF2B5EF4-FFF2-40B4-BE49-F238E27FC236}">
                  <a16:creationId xmlns:a16="http://schemas.microsoft.com/office/drawing/2014/main" id="{D560979B-727B-46C5-9B32-8F25BA5300B9}"/>
                </a:ext>
              </a:extLst>
            </p:cNvPr>
            <p:cNvSpPr/>
            <p:nvPr/>
          </p:nvSpPr>
          <p:spPr>
            <a:xfrm>
              <a:off x="17780" y="-5080"/>
              <a:ext cx="1402080" cy="1805940"/>
            </a:xfrm>
            <a:custGeom>
              <a:avLst/>
              <a:gdLst/>
              <a:ahLst/>
              <a:cxnLst/>
              <a:rect l="l" t="t" r="r" b="b"/>
              <a:pathLst>
                <a:path w="1402080" h="1805940">
                  <a:moveTo>
                    <a:pt x="925830" y="565150"/>
                  </a:moveTo>
                  <a:cubicBezTo>
                    <a:pt x="925830" y="441960"/>
                    <a:pt x="668020" y="474980"/>
                    <a:pt x="668020" y="474980"/>
                  </a:cubicBezTo>
                  <a:lnTo>
                    <a:pt x="668020" y="198120"/>
                  </a:lnTo>
                  <a:cubicBezTo>
                    <a:pt x="668020" y="0"/>
                    <a:pt x="403860" y="3810"/>
                    <a:pt x="403860" y="189230"/>
                  </a:cubicBezTo>
                  <a:lnTo>
                    <a:pt x="403860" y="981710"/>
                  </a:lnTo>
                  <a:lnTo>
                    <a:pt x="240030" y="817880"/>
                  </a:lnTo>
                  <a:cubicBezTo>
                    <a:pt x="189230" y="767080"/>
                    <a:pt x="76200" y="748030"/>
                    <a:pt x="38100" y="817880"/>
                  </a:cubicBezTo>
                  <a:cubicBezTo>
                    <a:pt x="0" y="887730"/>
                    <a:pt x="69850" y="981710"/>
                    <a:pt x="69850" y="981710"/>
                  </a:cubicBezTo>
                  <a:cubicBezTo>
                    <a:pt x="69850" y="981710"/>
                    <a:pt x="459740" y="1503680"/>
                    <a:pt x="510540" y="1805940"/>
                  </a:cubicBezTo>
                  <a:lnTo>
                    <a:pt x="1193800" y="1805940"/>
                  </a:lnTo>
                  <a:cubicBezTo>
                    <a:pt x="1193800" y="1793240"/>
                    <a:pt x="1376680" y="1242060"/>
                    <a:pt x="1389380" y="1176020"/>
                  </a:cubicBezTo>
                  <a:cubicBezTo>
                    <a:pt x="1402080" y="1109980"/>
                    <a:pt x="1395730" y="990600"/>
                    <a:pt x="1389380" y="835660"/>
                  </a:cubicBezTo>
                  <a:cubicBezTo>
                    <a:pt x="1383030" y="681990"/>
                    <a:pt x="1238250" y="640080"/>
                    <a:pt x="1173480" y="640080"/>
                  </a:cubicBezTo>
                  <a:lnTo>
                    <a:pt x="1170940" y="643890"/>
                  </a:lnTo>
                  <a:cubicBezTo>
                    <a:pt x="1149350" y="556260"/>
                    <a:pt x="979170" y="565150"/>
                    <a:pt x="925830" y="565150"/>
                  </a:cubicBezTo>
                  <a:close/>
                </a:path>
              </a:pathLst>
            </a:custGeom>
            <a:solidFill>
              <a:srgbClr val="0A97D9"/>
            </a:solidFill>
          </p:spPr>
        </p:sp>
        <p:sp>
          <p:nvSpPr>
            <p:cNvPr id="27" name="Freeform 30">
              <a:extLst>
                <a:ext uri="{FF2B5EF4-FFF2-40B4-BE49-F238E27FC236}">
                  <a16:creationId xmlns:a16="http://schemas.microsoft.com/office/drawing/2014/main" id="{EEDC16BE-D2D5-4B90-8F92-0E6B246DBDE7}"/>
                </a:ext>
              </a:extLst>
            </p:cNvPr>
            <p:cNvSpPr/>
            <p:nvPr/>
          </p:nvSpPr>
          <p:spPr>
            <a:xfrm>
              <a:off x="-33020" y="2540"/>
              <a:ext cx="1494790" cy="1844040"/>
            </a:xfrm>
            <a:custGeom>
              <a:avLst/>
              <a:gdLst/>
              <a:ahLst/>
              <a:cxnLst/>
              <a:rect l="l" t="t" r="r" b="b"/>
              <a:pathLst>
                <a:path w="1494790" h="1844040">
                  <a:moveTo>
                    <a:pt x="1484630" y="863600"/>
                  </a:moveTo>
                  <a:lnTo>
                    <a:pt x="1483360" y="828040"/>
                  </a:lnTo>
                  <a:cubicBezTo>
                    <a:pt x="1477010" y="669290"/>
                    <a:pt x="1344930" y="601980"/>
                    <a:pt x="1248410" y="591820"/>
                  </a:cubicBezTo>
                  <a:cubicBezTo>
                    <a:pt x="1243330" y="585470"/>
                    <a:pt x="1238250" y="577850"/>
                    <a:pt x="1231900" y="572770"/>
                  </a:cubicBezTo>
                  <a:cubicBezTo>
                    <a:pt x="1178560" y="519430"/>
                    <a:pt x="1078230" y="514350"/>
                    <a:pt x="1010920" y="514350"/>
                  </a:cubicBezTo>
                  <a:cubicBezTo>
                    <a:pt x="1004570" y="497840"/>
                    <a:pt x="994410" y="483870"/>
                    <a:pt x="980440" y="471170"/>
                  </a:cubicBezTo>
                  <a:cubicBezTo>
                    <a:pt x="925830" y="422910"/>
                    <a:pt x="824230" y="419100"/>
                    <a:pt x="762000" y="421640"/>
                  </a:cubicBezTo>
                  <a:lnTo>
                    <a:pt x="762000" y="193040"/>
                  </a:lnTo>
                  <a:cubicBezTo>
                    <a:pt x="762000" y="119380"/>
                    <a:pt x="731520" y="73660"/>
                    <a:pt x="707390" y="49530"/>
                  </a:cubicBezTo>
                  <a:cubicBezTo>
                    <a:pt x="674370" y="17780"/>
                    <a:pt x="631190" y="0"/>
                    <a:pt x="584200" y="0"/>
                  </a:cubicBezTo>
                  <a:cubicBezTo>
                    <a:pt x="496570" y="0"/>
                    <a:pt x="408940" y="63500"/>
                    <a:pt x="408940" y="184150"/>
                  </a:cubicBezTo>
                  <a:lnTo>
                    <a:pt x="408940" y="868680"/>
                  </a:lnTo>
                  <a:lnTo>
                    <a:pt x="321310" y="781050"/>
                  </a:lnTo>
                  <a:cubicBezTo>
                    <a:pt x="279400" y="739140"/>
                    <a:pt x="209550" y="716280"/>
                    <a:pt x="149860" y="725170"/>
                  </a:cubicBezTo>
                  <a:cubicBezTo>
                    <a:pt x="105410" y="731520"/>
                    <a:pt x="69850" y="755650"/>
                    <a:pt x="49530" y="791210"/>
                  </a:cubicBezTo>
                  <a:cubicBezTo>
                    <a:pt x="0" y="880110"/>
                    <a:pt x="76200" y="988060"/>
                    <a:pt x="85090" y="1000760"/>
                  </a:cubicBezTo>
                  <a:cubicBezTo>
                    <a:pt x="88900" y="1005840"/>
                    <a:pt x="469900" y="1517650"/>
                    <a:pt x="516890" y="1805940"/>
                  </a:cubicBezTo>
                  <a:lnTo>
                    <a:pt x="516890" y="1807210"/>
                  </a:lnTo>
                  <a:cubicBezTo>
                    <a:pt x="516890" y="1808480"/>
                    <a:pt x="516890" y="1809750"/>
                    <a:pt x="518160" y="1811020"/>
                  </a:cubicBezTo>
                  <a:cubicBezTo>
                    <a:pt x="518160" y="1812290"/>
                    <a:pt x="519430" y="1813560"/>
                    <a:pt x="519430" y="1816100"/>
                  </a:cubicBezTo>
                  <a:cubicBezTo>
                    <a:pt x="519430" y="1817370"/>
                    <a:pt x="520700" y="1818640"/>
                    <a:pt x="520700" y="1818640"/>
                  </a:cubicBezTo>
                  <a:cubicBezTo>
                    <a:pt x="521970" y="1819910"/>
                    <a:pt x="521970" y="1821180"/>
                    <a:pt x="523240" y="1822450"/>
                  </a:cubicBezTo>
                  <a:cubicBezTo>
                    <a:pt x="523240" y="1823720"/>
                    <a:pt x="524510" y="1823720"/>
                    <a:pt x="525780" y="1824990"/>
                  </a:cubicBezTo>
                  <a:cubicBezTo>
                    <a:pt x="527050" y="1826260"/>
                    <a:pt x="528320" y="1827530"/>
                    <a:pt x="528320" y="1828800"/>
                  </a:cubicBezTo>
                  <a:lnTo>
                    <a:pt x="530860" y="1831340"/>
                  </a:lnTo>
                  <a:cubicBezTo>
                    <a:pt x="532130" y="1832610"/>
                    <a:pt x="533400" y="1833880"/>
                    <a:pt x="534670" y="1833880"/>
                  </a:cubicBezTo>
                  <a:lnTo>
                    <a:pt x="537210" y="1836420"/>
                  </a:lnTo>
                  <a:cubicBezTo>
                    <a:pt x="538480" y="1837690"/>
                    <a:pt x="539750" y="1837690"/>
                    <a:pt x="541020" y="1838960"/>
                  </a:cubicBezTo>
                  <a:cubicBezTo>
                    <a:pt x="542290" y="1838960"/>
                    <a:pt x="543560" y="1840230"/>
                    <a:pt x="543560" y="1840230"/>
                  </a:cubicBezTo>
                  <a:cubicBezTo>
                    <a:pt x="544830" y="1841500"/>
                    <a:pt x="547370" y="1841500"/>
                    <a:pt x="548640" y="1841500"/>
                  </a:cubicBezTo>
                  <a:cubicBezTo>
                    <a:pt x="549910" y="1841500"/>
                    <a:pt x="549910" y="1841500"/>
                    <a:pt x="551180" y="1842770"/>
                  </a:cubicBezTo>
                  <a:cubicBezTo>
                    <a:pt x="553720" y="1842770"/>
                    <a:pt x="556260" y="1844040"/>
                    <a:pt x="560070" y="1844040"/>
                  </a:cubicBezTo>
                  <a:lnTo>
                    <a:pt x="1243330" y="1844040"/>
                  </a:lnTo>
                  <a:cubicBezTo>
                    <a:pt x="1264920" y="1844040"/>
                    <a:pt x="1283970" y="1827530"/>
                    <a:pt x="1287780" y="1807210"/>
                  </a:cubicBezTo>
                  <a:cubicBezTo>
                    <a:pt x="1291590" y="1790700"/>
                    <a:pt x="1323340" y="1694180"/>
                    <a:pt x="1352550" y="1600200"/>
                  </a:cubicBezTo>
                  <a:cubicBezTo>
                    <a:pt x="1421130" y="1385570"/>
                    <a:pt x="1474470" y="1217930"/>
                    <a:pt x="1482090" y="1178560"/>
                  </a:cubicBezTo>
                  <a:cubicBezTo>
                    <a:pt x="1494790" y="1111250"/>
                    <a:pt x="1490980" y="1007110"/>
                    <a:pt x="1484630" y="863600"/>
                  </a:cubicBezTo>
                  <a:close/>
                  <a:moveTo>
                    <a:pt x="1395730" y="1160780"/>
                  </a:moveTo>
                  <a:cubicBezTo>
                    <a:pt x="1389380" y="1197610"/>
                    <a:pt x="1316990" y="1422400"/>
                    <a:pt x="1268730" y="1572260"/>
                  </a:cubicBezTo>
                  <a:cubicBezTo>
                    <a:pt x="1236980" y="1671320"/>
                    <a:pt x="1220470" y="1724660"/>
                    <a:pt x="1210310" y="1755140"/>
                  </a:cubicBezTo>
                  <a:lnTo>
                    <a:pt x="596900" y="1755140"/>
                  </a:lnTo>
                  <a:cubicBezTo>
                    <a:pt x="523240" y="1443990"/>
                    <a:pt x="171450" y="969010"/>
                    <a:pt x="156210" y="948690"/>
                  </a:cubicBezTo>
                  <a:cubicBezTo>
                    <a:pt x="144780" y="933450"/>
                    <a:pt x="107950" y="869950"/>
                    <a:pt x="128270" y="833120"/>
                  </a:cubicBezTo>
                  <a:cubicBezTo>
                    <a:pt x="130810" y="829310"/>
                    <a:pt x="138430" y="815340"/>
                    <a:pt x="163830" y="811530"/>
                  </a:cubicBezTo>
                  <a:cubicBezTo>
                    <a:pt x="195580" y="806450"/>
                    <a:pt x="237490" y="820420"/>
                    <a:pt x="260350" y="843280"/>
                  </a:cubicBezTo>
                  <a:lnTo>
                    <a:pt x="370840" y="953770"/>
                  </a:lnTo>
                  <a:cubicBezTo>
                    <a:pt x="386080" y="969010"/>
                    <a:pt x="400050" y="982980"/>
                    <a:pt x="410210" y="994410"/>
                  </a:cubicBezTo>
                  <a:lnTo>
                    <a:pt x="410210" y="1050290"/>
                  </a:lnTo>
                  <a:cubicBezTo>
                    <a:pt x="410210" y="1074420"/>
                    <a:pt x="430530" y="1094740"/>
                    <a:pt x="454660" y="1094740"/>
                  </a:cubicBezTo>
                  <a:cubicBezTo>
                    <a:pt x="478790" y="1094740"/>
                    <a:pt x="499110" y="1074420"/>
                    <a:pt x="499110" y="1050290"/>
                  </a:cubicBezTo>
                  <a:lnTo>
                    <a:pt x="499110" y="181610"/>
                  </a:lnTo>
                  <a:cubicBezTo>
                    <a:pt x="499110" y="115570"/>
                    <a:pt x="542290" y="86360"/>
                    <a:pt x="585470" y="86360"/>
                  </a:cubicBezTo>
                  <a:cubicBezTo>
                    <a:pt x="626110" y="86360"/>
                    <a:pt x="674370" y="113030"/>
                    <a:pt x="674370" y="190500"/>
                  </a:cubicBezTo>
                  <a:lnTo>
                    <a:pt x="674370" y="791210"/>
                  </a:lnTo>
                  <a:cubicBezTo>
                    <a:pt x="674370" y="815340"/>
                    <a:pt x="694690" y="835660"/>
                    <a:pt x="718820" y="835660"/>
                  </a:cubicBezTo>
                  <a:cubicBezTo>
                    <a:pt x="742950" y="835660"/>
                    <a:pt x="763270" y="815340"/>
                    <a:pt x="763270" y="791210"/>
                  </a:cubicBezTo>
                  <a:lnTo>
                    <a:pt x="763270" y="508000"/>
                  </a:lnTo>
                  <a:cubicBezTo>
                    <a:pt x="822960" y="505460"/>
                    <a:pt x="895350" y="511810"/>
                    <a:pt x="923290" y="535940"/>
                  </a:cubicBezTo>
                  <a:cubicBezTo>
                    <a:pt x="929640" y="542290"/>
                    <a:pt x="932180" y="548640"/>
                    <a:pt x="932180" y="557530"/>
                  </a:cubicBezTo>
                  <a:lnTo>
                    <a:pt x="932180" y="802640"/>
                  </a:lnTo>
                  <a:cubicBezTo>
                    <a:pt x="932180" y="826770"/>
                    <a:pt x="952500" y="847090"/>
                    <a:pt x="976630" y="847090"/>
                  </a:cubicBezTo>
                  <a:cubicBezTo>
                    <a:pt x="1000760" y="847090"/>
                    <a:pt x="1021080" y="826770"/>
                    <a:pt x="1021080" y="802640"/>
                  </a:cubicBezTo>
                  <a:lnTo>
                    <a:pt x="1021080" y="601980"/>
                  </a:lnTo>
                  <a:cubicBezTo>
                    <a:pt x="1069340" y="601980"/>
                    <a:pt x="1143000" y="607060"/>
                    <a:pt x="1170940" y="633730"/>
                  </a:cubicBezTo>
                  <a:cubicBezTo>
                    <a:pt x="1177290" y="640080"/>
                    <a:pt x="1179830" y="646430"/>
                    <a:pt x="1179830" y="655320"/>
                  </a:cubicBezTo>
                  <a:lnTo>
                    <a:pt x="1179830" y="894080"/>
                  </a:lnTo>
                  <a:cubicBezTo>
                    <a:pt x="1179830" y="918210"/>
                    <a:pt x="1200150" y="938530"/>
                    <a:pt x="1224280" y="938530"/>
                  </a:cubicBezTo>
                  <a:cubicBezTo>
                    <a:pt x="1248410" y="938530"/>
                    <a:pt x="1268730" y="918210"/>
                    <a:pt x="1268730" y="894080"/>
                  </a:cubicBezTo>
                  <a:lnTo>
                    <a:pt x="1268730" y="684530"/>
                  </a:lnTo>
                  <a:cubicBezTo>
                    <a:pt x="1318260" y="697230"/>
                    <a:pt x="1391920" y="731520"/>
                    <a:pt x="1395730" y="830580"/>
                  </a:cubicBezTo>
                  <a:lnTo>
                    <a:pt x="1397000" y="866140"/>
                  </a:lnTo>
                  <a:cubicBezTo>
                    <a:pt x="1402080" y="999490"/>
                    <a:pt x="1405890" y="1104900"/>
                    <a:pt x="1395730" y="1160780"/>
                  </a:cubicBezTo>
                  <a:close/>
                </a:path>
              </a:pathLst>
            </a:custGeom>
            <a:solidFill>
              <a:srgbClr val="000000"/>
            </a:solidFill>
          </p:spPr>
        </p:sp>
      </p:grpSp>
      <p:grpSp>
        <p:nvGrpSpPr>
          <p:cNvPr id="28" name="Group 28">
            <a:extLst>
              <a:ext uri="{FF2B5EF4-FFF2-40B4-BE49-F238E27FC236}">
                <a16:creationId xmlns:a16="http://schemas.microsoft.com/office/drawing/2014/main" id="{4D7AC0D0-4783-44A6-A7D0-9A575426AF81}"/>
              </a:ext>
            </a:extLst>
          </p:cNvPr>
          <p:cNvGrpSpPr>
            <a:grpSpLocks noChangeAspect="1"/>
          </p:cNvGrpSpPr>
          <p:nvPr/>
        </p:nvGrpSpPr>
        <p:grpSpPr>
          <a:xfrm rot="-10800000">
            <a:off x="9329065" y="4684612"/>
            <a:ext cx="794099" cy="1005075"/>
            <a:chOff x="0" y="0"/>
            <a:chExt cx="1457960" cy="1845310"/>
          </a:xfrm>
        </p:grpSpPr>
        <p:sp>
          <p:nvSpPr>
            <p:cNvPr id="29" name="Freeform 29">
              <a:extLst>
                <a:ext uri="{FF2B5EF4-FFF2-40B4-BE49-F238E27FC236}">
                  <a16:creationId xmlns:a16="http://schemas.microsoft.com/office/drawing/2014/main" id="{4152438A-3481-462C-A563-31C0D60020A0}"/>
                </a:ext>
              </a:extLst>
            </p:cNvPr>
            <p:cNvSpPr/>
            <p:nvPr/>
          </p:nvSpPr>
          <p:spPr>
            <a:xfrm>
              <a:off x="17780" y="-5080"/>
              <a:ext cx="1402080" cy="1805940"/>
            </a:xfrm>
            <a:custGeom>
              <a:avLst/>
              <a:gdLst/>
              <a:ahLst/>
              <a:cxnLst/>
              <a:rect l="l" t="t" r="r" b="b"/>
              <a:pathLst>
                <a:path w="1402080" h="1805940">
                  <a:moveTo>
                    <a:pt x="925830" y="565150"/>
                  </a:moveTo>
                  <a:cubicBezTo>
                    <a:pt x="925830" y="441960"/>
                    <a:pt x="668020" y="474980"/>
                    <a:pt x="668020" y="474980"/>
                  </a:cubicBezTo>
                  <a:lnTo>
                    <a:pt x="668020" y="198120"/>
                  </a:lnTo>
                  <a:cubicBezTo>
                    <a:pt x="668020" y="0"/>
                    <a:pt x="403860" y="3810"/>
                    <a:pt x="403860" y="189230"/>
                  </a:cubicBezTo>
                  <a:lnTo>
                    <a:pt x="403860" y="981710"/>
                  </a:lnTo>
                  <a:lnTo>
                    <a:pt x="240030" y="817880"/>
                  </a:lnTo>
                  <a:cubicBezTo>
                    <a:pt x="189230" y="767080"/>
                    <a:pt x="76200" y="748030"/>
                    <a:pt x="38100" y="817880"/>
                  </a:cubicBezTo>
                  <a:cubicBezTo>
                    <a:pt x="0" y="887730"/>
                    <a:pt x="69850" y="981710"/>
                    <a:pt x="69850" y="981710"/>
                  </a:cubicBezTo>
                  <a:cubicBezTo>
                    <a:pt x="69850" y="981710"/>
                    <a:pt x="459740" y="1503680"/>
                    <a:pt x="510540" y="1805940"/>
                  </a:cubicBezTo>
                  <a:lnTo>
                    <a:pt x="1193800" y="1805940"/>
                  </a:lnTo>
                  <a:cubicBezTo>
                    <a:pt x="1193800" y="1793240"/>
                    <a:pt x="1376680" y="1242060"/>
                    <a:pt x="1389380" y="1176020"/>
                  </a:cubicBezTo>
                  <a:cubicBezTo>
                    <a:pt x="1402080" y="1109980"/>
                    <a:pt x="1395730" y="990600"/>
                    <a:pt x="1389380" y="835660"/>
                  </a:cubicBezTo>
                  <a:cubicBezTo>
                    <a:pt x="1383030" y="681990"/>
                    <a:pt x="1238250" y="640080"/>
                    <a:pt x="1173480" y="640080"/>
                  </a:cubicBezTo>
                  <a:lnTo>
                    <a:pt x="1170940" y="643890"/>
                  </a:lnTo>
                  <a:cubicBezTo>
                    <a:pt x="1149350" y="556260"/>
                    <a:pt x="979170" y="565150"/>
                    <a:pt x="925830" y="565150"/>
                  </a:cubicBezTo>
                  <a:close/>
                </a:path>
              </a:pathLst>
            </a:custGeom>
            <a:solidFill>
              <a:srgbClr val="0A97D9"/>
            </a:solidFill>
          </p:spPr>
          <p:txBody>
            <a:bodyPr/>
            <a:lstStyle/>
            <a:p>
              <a:endParaRPr lang="en-US" dirty="0"/>
            </a:p>
          </p:txBody>
        </p:sp>
        <p:sp>
          <p:nvSpPr>
            <p:cNvPr id="30" name="Freeform 30">
              <a:extLst>
                <a:ext uri="{FF2B5EF4-FFF2-40B4-BE49-F238E27FC236}">
                  <a16:creationId xmlns:a16="http://schemas.microsoft.com/office/drawing/2014/main" id="{64096E88-BE7D-4148-8C01-2DAF61FB20CB}"/>
                </a:ext>
              </a:extLst>
            </p:cNvPr>
            <p:cNvSpPr/>
            <p:nvPr/>
          </p:nvSpPr>
          <p:spPr>
            <a:xfrm>
              <a:off x="-33020" y="2540"/>
              <a:ext cx="1494790" cy="1844040"/>
            </a:xfrm>
            <a:custGeom>
              <a:avLst/>
              <a:gdLst/>
              <a:ahLst/>
              <a:cxnLst/>
              <a:rect l="l" t="t" r="r" b="b"/>
              <a:pathLst>
                <a:path w="1494790" h="1844040">
                  <a:moveTo>
                    <a:pt x="1484630" y="863600"/>
                  </a:moveTo>
                  <a:lnTo>
                    <a:pt x="1483360" y="828040"/>
                  </a:lnTo>
                  <a:cubicBezTo>
                    <a:pt x="1477010" y="669290"/>
                    <a:pt x="1344930" y="601980"/>
                    <a:pt x="1248410" y="591820"/>
                  </a:cubicBezTo>
                  <a:cubicBezTo>
                    <a:pt x="1243330" y="585470"/>
                    <a:pt x="1238250" y="577850"/>
                    <a:pt x="1231900" y="572770"/>
                  </a:cubicBezTo>
                  <a:cubicBezTo>
                    <a:pt x="1178560" y="519430"/>
                    <a:pt x="1078230" y="514350"/>
                    <a:pt x="1010920" y="514350"/>
                  </a:cubicBezTo>
                  <a:cubicBezTo>
                    <a:pt x="1004570" y="497840"/>
                    <a:pt x="994410" y="483870"/>
                    <a:pt x="980440" y="471170"/>
                  </a:cubicBezTo>
                  <a:cubicBezTo>
                    <a:pt x="925830" y="422910"/>
                    <a:pt x="824230" y="419100"/>
                    <a:pt x="762000" y="421640"/>
                  </a:cubicBezTo>
                  <a:lnTo>
                    <a:pt x="762000" y="193040"/>
                  </a:lnTo>
                  <a:cubicBezTo>
                    <a:pt x="762000" y="119380"/>
                    <a:pt x="731520" y="73660"/>
                    <a:pt x="707390" y="49530"/>
                  </a:cubicBezTo>
                  <a:cubicBezTo>
                    <a:pt x="674370" y="17780"/>
                    <a:pt x="631190" y="0"/>
                    <a:pt x="584200" y="0"/>
                  </a:cubicBezTo>
                  <a:cubicBezTo>
                    <a:pt x="496570" y="0"/>
                    <a:pt x="408940" y="63500"/>
                    <a:pt x="408940" y="184150"/>
                  </a:cubicBezTo>
                  <a:lnTo>
                    <a:pt x="408940" y="868680"/>
                  </a:lnTo>
                  <a:lnTo>
                    <a:pt x="321310" y="781050"/>
                  </a:lnTo>
                  <a:cubicBezTo>
                    <a:pt x="279400" y="739140"/>
                    <a:pt x="209550" y="716280"/>
                    <a:pt x="149860" y="725170"/>
                  </a:cubicBezTo>
                  <a:cubicBezTo>
                    <a:pt x="105410" y="731520"/>
                    <a:pt x="69850" y="755650"/>
                    <a:pt x="49530" y="791210"/>
                  </a:cubicBezTo>
                  <a:cubicBezTo>
                    <a:pt x="0" y="880110"/>
                    <a:pt x="76200" y="988060"/>
                    <a:pt x="85090" y="1000760"/>
                  </a:cubicBezTo>
                  <a:cubicBezTo>
                    <a:pt x="88900" y="1005840"/>
                    <a:pt x="469900" y="1517650"/>
                    <a:pt x="516890" y="1805940"/>
                  </a:cubicBezTo>
                  <a:lnTo>
                    <a:pt x="516890" y="1807210"/>
                  </a:lnTo>
                  <a:cubicBezTo>
                    <a:pt x="516890" y="1808480"/>
                    <a:pt x="516890" y="1809750"/>
                    <a:pt x="518160" y="1811020"/>
                  </a:cubicBezTo>
                  <a:cubicBezTo>
                    <a:pt x="518160" y="1812290"/>
                    <a:pt x="519430" y="1813560"/>
                    <a:pt x="519430" y="1816100"/>
                  </a:cubicBezTo>
                  <a:cubicBezTo>
                    <a:pt x="519430" y="1817370"/>
                    <a:pt x="520700" y="1818640"/>
                    <a:pt x="520700" y="1818640"/>
                  </a:cubicBezTo>
                  <a:cubicBezTo>
                    <a:pt x="521970" y="1819910"/>
                    <a:pt x="521970" y="1821180"/>
                    <a:pt x="523240" y="1822450"/>
                  </a:cubicBezTo>
                  <a:cubicBezTo>
                    <a:pt x="523240" y="1823720"/>
                    <a:pt x="524510" y="1823720"/>
                    <a:pt x="525780" y="1824990"/>
                  </a:cubicBezTo>
                  <a:cubicBezTo>
                    <a:pt x="527050" y="1826260"/>
                    <a:pt x="528320" y="1827530"/>
                    <a:pt x="528320" y="1828800"/>
                  </a:cubicBezTo>
                  <a:lnTo>
                    <a:pt x="530860" y="1831340"/>
                  </a:lnTo>
                  <a:cubicBezTo>
                    <a:pt x="532130" y="1832610"/>
                    <a:pt x="533400" y="1833880"/>
                    <a:pt x="534670" y="1833880"/>
                  </a:cubicBezTo>
                  <a:lnTo>
                    <a:pt x="537210" y="1836420"/>
                  </a:lnTo>
                  <a:cubicBezTo>
                    <a:pt x="538480" y="1837690"/>
                    <a:pt x="539750" y="1837690"/>
                    <a:pt x="541020" y="1838960"/>
                  </a:cubicBezTo>
                  <a:cubicBezTo>
                    <a:pt x="542290" y="1838960"/>
                    <a:pt x="543560" y="1840230"/>
                    <a:pt x="543560" y="1840230"/>
                  </a:cubicBezTo>
                  <a:cubicBezTo>
                    <a:pt x="544830" y="1841500"/>
                    <a:pt x="547370" y="1841500"/>
                    <a:pt x="548640" y="1841500"/>
                  </a:cubicBezTo>
                  <a:cubicBezTo>
                    <a:pt x="549910" y="1841500"/>
                    <a:pt x="549910" y="1841500"/>
                    <a:pt x="551180" y="1842770"/>
                  </a:cubicBezTo>
                  <a:cubicBezTo>
                    <a:pt x="553720" y="1842770"/>
                    <a:pt x="556260" y="1844040"/>
                    <a:pt x="560070" y="1844040"/>
                  </a:cubicBezTo>
                  <a:lnTo>
                    <a:pt x="1243330" y="1844040"/>
                  </a:lnTo>
                  <a:cubicBezTo>
                    <a:pt x="1264920" y="1844040"/>
                    <a:pt x="1283970" y="1827530"/>
                    <a:pt x="1287780" y="1807210"/>
                  </a:cubicBezTo>
                  <a:cubicBezTo>
                    <a:pt x="1291590" y="1790700"/>
                    <a:pt x="1323340" y="1694180"/>
                    <a:pt x="1352550" y="1600200"/>
                  </a:cubicBezTo>
                  <a:cubicBezTo>
                    <a:pt x="1421130" y="1385570"/>
                    <a:pt x="1474470" y="1217930"/>
                    <a:pt x="1482090" y="1178560"/>
                  </a:cubicBezTo>
                  <a:cubicBezTo>
                    <a:pt x="1494790" y="1111250"/>
                    <a:pt x="1490980" y="1007110"/>
                    <a:pt x="1484630" y="863600"/>
                  </a:cubicBezTo>
                  <a:close/>
                  <a:moveTo>
                    <a:pt x="1395730" y="1160780"/>
                  </a:moveTo>
                  <a:cubicBezTo>
                    <a:pt x="1389380" y="1197610"/>
                    <a:pt x="1316990" y="1422400"/>
                    <a:pt x="1268730" y="1572260"/>
                  </a:cubicBezTo>
                  <a:cubicBezTo>
                    <a:pt x="1236980" y="1671320"/>
                    <a:pt x="1220470" y="1724660"/>
                    <a:pt x="1210310" y="1755140"/>
                  </a:cubicBezTo>
                  <a:lnTo>
                    <a:pt x="596900" y="1755140"/>
                  </a:lnTo>
                  <a:cubicBezTo>
                    <a:pt x="523240" y="1443990"/>
                    <a:pt x="171450" y="969010"/>
                    <a:pt x="156210" y="948690"/>
                  </a:cubicBezTo>
                  <a:cubicBezTo>
                    <a:pt x="144780" y="933450"/>
                    <a:pt x="107950" y="869950"/>
                    <a:pt x="128270" y="833120"/>
                  </a:cubicBezTo>
                  <a:cubicBezTo>
                    <a:pt x="130810" y="829310"/>
                    <a:pt x="138430" y="815340"/>
                    <a:pt x="163830" y="811530"/>
                  </a:cubicBezTo>
                  <a:cubicBezTo>
                    <a:pt x="195580" y="806450"/>
                    <a:pt x="237490" y="820420"/>
                    <a:pt x="260350" y="843280"/>
                  </a:cubicBezTo>
                  <a:lnTo>
                    <a:pt x="370840" y="953770"/>
                  </a:lnTo>
                  <a:cubicBezTo>
                    <a:pt x="386080" y="969010"/>
                    <a:pt x="400050" y="982980"/>
                    <a:pt x="410210" y="994410"/>
                  </a:cubicBezTo>
                  <a:lnTo>
                    <a:pt x="410210" y="1050290"/>
                  </a:lnTo>
                  <a:cubicBezTo>
                    <a:pt x="410210" y="1074420"/>
                    <a:pt x="430530" y="1094740"/>
                    <a:pt x="454660" y="1094740"/>
                  </a:cubicBezTo>
                  <a:cubicBezTo>
                    <a:pt x="478790" y="1094740"/>
                    <a:pt x="499110" y="1074420"/>
                    <a:pt x="499110" y="1050290"/>
                  </a:cubicBezTo>
                  <a:lnTo>
                    <a:pt x="499110" y="181610"/>
                  </a:lnTo>
                  <a:cubicBezTo>
                    <a:pt x="499110" y="115570"/>
                    <a:pt x="542290" y="86360"/>
                    <a:pt x="585470" y="86360"/>
                  </a:cubicBezTo>
                  <a:cubicBezTo>
                    <a:pt x="626110" y="86360"/>
                    <a:pt x="674370" y="113030"/>
                    <a:pt x="674370" y="190500"/>
                  </a:cubicBezTo>
                  <a:lnTo>
                    <a:pt x="674370" y="791210"/>
                  </a:lnTo>
                  <a:cubicBezTo>
                    <a:pt x="674370" y="815340"/>
                    <a:pt x="694690" y="835660"/>
                    <a:pt x="718820" y="835660"/>
                  </a:cubicBezTo>
                  <a:cubicBezTo>
                    <a:pt x="742950" y="835660"/>
                    <a:pt x="763270" y="815340"/>
                    <a:pt x="763270" y="791210"/>
                  </a:cubicBezTo>
                  <a:lnTo>
                    <a:pt x="763270" y="508000"/>
                  </a:lnTo>
                  <a:cubicBezTo>
                    <a:pt x="822960" y="505460"/>
                    <a:pt x="895350" y="511810"/>
                    <a:pt x="923290" y="535940"/>
                  </a:cubicBezTo>
                  <a:cubicBezTo>
                    <a:pt x="929640" y="542290"/>
                    <a:pt x="932180" y="548640"/>
                    <a:pt x="932180" y="557530"/>
                  </a:cubicBezTo>
                  <a:lnTo>
                    <a:pt x="932180" y="802640"/>
                  </a:lnTo>
                  <a:cubicBezTo>
                    <a:pt x="932180" y="826770"/>
                    <a:pt x="952500" y="847090"/>
                    <a:pt x="976630" y="847090"/>
                  </a:cubicBezTo>
                  <a:cubicBezTo>
                    <a:pt x="1000760" y="847090"/>
                    <a:pt x="1021080" y="826770"/>
                    <a:pt x="1021080" y="802640"/>
                  </a:cubicBezTo>
                  <a:lnTo>
                    <a:pt x="1021080" y="601980"/>
                  </a:lnTo>
                  <a:cubicBezTo>
                    <a:pt x="1069340" y="601980"/>
                    <a:pt x="1143000" y="607060"/>
                    <a:pt x="1170940" y="633730"/>
                  </a:cubicBezTo>
                  <a:cubicBezTo>
                    <a:pt x="1177290" y="640080"/>
                    <a:pt x="1179830" y="646430"/>
                    <a:pt x="1179830" y="655320"/>
                  </a:cubicBezTo>
                  <a:lnTo>
                    <a:pt x="1179830" y="894080"/>
                  </a:lnTo>
                  <a:cubicBezTo>
                    <a:pt x="1179830" y="918210"/>
                    <a:pt x="1200150" y="938530"/>
                    <a:pt x="1224280" y="938530"/>
                  </a:cubicBezTo>
                  <a:cubicBezTo>
                    <a:pt x="1248410" y="938530"/>
                    <a:pt x="1268730" y="918210"/>
                    <a:pt x="1268730" y="894080"/>
                  </a:cubicBezTo>
                  <a:lnTo>
                    <a:pt x="1268730" y="684530"/>
                  </a:lnTo>
                  <a:cubicBezTo>
                    <a:pt x="1318260" y="697230"/>
                    <a:pt x="1391920" y="731520"/>
                    <a:pt x="1395730" y="830580"/>
                  </a:cubicBezTo>
                  <a:lnTo>
                    <a:pt x="1397000" y="866140"/>
                  </a:lnTo>
                  <a:cubicBezTo>
                    <a:pt x="1402080" y="999490"/>
                    <a:pt x="1405890" y="1104900"/>
                    <a:pt x="1395730" y="1160780"/>
                  </a:cubicBezTo>
                  <a:close/>
                </a:path>
              </a:pathLst>
            </a:custGeom>
            <a:solidFill>
              <a:srgbClr val="000000"/>
            </a:solidFill>
          </p:spPr>
        </p:sp>
      </p:grpSp>
      <p:grpSp>
        <p:nvGrpSpPr>
          <p:cNvPr id="31" name="Group 28">
            <a:extLst>
              <a:ext uri="{FF2B5EF4-FFF2-40B4-BE49-F238E27FC236}">
                <a16:creationId xmlns:a16="http://schemas.microsoft.com/office/drawing/2014/main" id="{6B8F54B6-F741-4509-9124-F26732DCE9B2}"/>
              </a:ext>
            </a:extLst>
          </p:cNvPr>
          <p:cNvGrpSpPr>
            <a:grpSpLocks noChangeAspect="1"/>
          </p:cNvGrpSpPr>
          <p:nvPr/>
        </p:nvGrpSpPr>
        <p:grpSpPr>
          <a:xfrm rot="-10800000">
            <a:off x="12303580" y="5596114"/>
            <a:ext cx="794099" cy="1005075"/>
            <a:chOff x="0" y="0"/>
            <a:chExt cx="1457960" cy="1845310"/>
          </a:xfrm>
        </p:grpSpPr>
        <p:sp>
          <p:nvSpPr>
            <p:cNvPr id="32" name="Freeform 29">
              <a:extLst>
                <a:ext uri="{FF2B5EF4-FFF2-40B4-BE49-F238E27FC236}">
                  <a16:creationId xmlns:a16="http://schemas.microsoft.com/office/drawing/2014/main" id="{A303200D-63E2-4EFB-B65F-F3A7D58E8272}"/>
                </a:ext>
              </a:extLst>
            </p:cNvPr>
            <p:cNvSpPr/>
            <p:nvPr/>
          </p:nvSpPr>
          <p:spPr>
            <a:xfrm>
              <a:off x="17780" y="-5080"/>
              <a:ext cx="1402080" cy="1805940"/>
            </a:xfrm>
            <a:custGeom>
              <a:avLst/>
              <a:gdLst/>
              <a:ahLst/>
              <a:cxnLst/>
              <a:rect l="l" t="t" r="r" b="b"/>
              <a:pathLst>
                <a:path w="1402080" h="1805940">
                  <a:moveTo>
                    <a:pt x="925830" y="565150"/>
                  </a:moveTo>
                  <a:cubicBezTo>
                    <a:pt x="925830" y="441960"/>
                    <a:pt x="668020" y="474980"/>
                    <a:pt x="668020" y="474980"/>
                  </a:cubicBezTo>
                  <a:lnTo>
                    <a:pt x="668020" y="198120"/>
                  </a:lnTo>
                  <a:cubicBezTo>
                    <a:pt x="668020" y="0"/>
                    <a:pt x="403860" y="3810"/>
                    <a:pt x="403860" y="189230"/>
                  </a:cubicBezTo>
                  <a:lnTo>
                    <a:pt x="403860" y="981710"/>
                  </a:lnTo>
                  <a:lnTo>
                    <a:pt x="240030" y="817880"/>
                  </a:lnTo>
                  <a:cubicBezTo>
                    <a:pt x="189230" y="767080"/>
                    <a:pt x="76200" y="748030"/>
                    <a:pt x="38100" y="817880"/>
                  </a:cubicBezTo>
                  <a:cubicBezTo>
                    <a:pt x="0" y="887730"/>
                    <a:pt x="69850" y="981710"/>
                    <a:pt x="69850" y="981710"/>
                  </a:cubicBezTo>
                  <a:cubicBezTo>
                    <a:pt x="69850" y="981710"/>
                    <a:pt x="459740" y="1503680"/>
                    <a:pt x="510540" y="1805940"/>
                  </a:cubicBezTo>
                  <a:lnTo>
                    <a:pt x="1193800" y="1805940"/>
                  </a:lnTo>
                  <a:cubicBezTo>
                    <a:pt x="1193800" y="1793240"/>
                    <a:pt x="1376680" y="1242060"/>
                    <a:pt x="1389380" y="1176020"/>
                  </a:cubicBezTo>
                  <a:cubicBezTo>
                    <a:pt x="1402080" y="1109980"/>
                    <a:pt x="1395730" y="990600"/>
                    <a:pt x="1389380" y="835660"/>
                  </a:cubicBezTo>
                  <a:cubicBezTo>
                    <a:pt x="1383030" y="681990"/>
                    <a:pt x="1238250" y="640080"/>
                    <a:pt x="1173480" y="640080"/>
                  </a:cubicBezTo>
                  <a:lnTo>
                    <a:pt x="1170940" y="643890"/>
                  </a:lnTo>
                  <a:cubicBezTo>
                    <a:pt x="1149350" y="556260"/>
                    <a:pt x="979170" y="565150"/>
                    <a:pt x="925830" y="565150"/>
                  </a:cubicBezTo>
                  <a:close/>
                </a:path>
              </a:pathLst>
            </a:custGeom>
            <a:solidFill>
              <a:srgbClr val="0A97D9"/>
            </a:solidFill>
          </p:spPr>
        </p:sp>
        <p:sp>
          <p:nvSpPr>
            <p:cNvPr id="33" name="Freeform 30">
              <a:extLst>
                <a:ext uri="{FF2B5EF4-FFF2-40B4-BE49-F238E27FC236}">
                  <a16:creationId xmlns:a16="http://schemas.microsoft.com/office/drawing/2014/main" id="{897A3332-99AB-4E24-B1E9-794559FCFE32}"/>
                </a:ext>
              </a:extLst>
            </p:cNvPr>
            <p:cNvSpPr/>
            <p:nvPr/>
          </p:nvSpPr>
          <p:spPr>
            <a:xfrm>
              <a:off x="-33020" y="2540"/>
              <a:ext cx="1494790" cy="1844040"/>
            </a:xfrm>
            <a:custGeom>
              <a:avLst/>
              <a:gdLst/>
              <a:ahLst/>
              <a:cxnLst/>
              <a:rect l="l" t="t" r="r" b="b"/>
              <a:pathLst>
                <a:path w="1494790" h="1844040">
                  <a:moveTo>
                    <a:pt x="1484630" y="863600"/>
                  </a:moveTo>
                  <a:lnTo>
                    <a:pt x="1483360" y="828040"/>
                  </a:lnTo>
                  <a:cubicBezTo>
                    <a:pt x="1477010" y="669290"/>
                    <a:pt x="1344930" y="601980"/>
                    <a:pt x="1248410" y="591820"/>
                  </a:cubicBezTo>
                  <a:cubicBezTo>
                    <a:pt x="1243330" y="585470"/>
                    <a:pt x="1238250" y="577850"/>
                    <a:pt x="1231900" y="572770"/>
                  </a:cubicBezTo>
                  <a:cubicBezTo>
                    <a:pt x="1178560" y="519430"/>
                    <a:pt x="1078230" y="514350"/>
                    <a:pt x="1010920" y="514350"/>
                  </a:cubicBezTo>
                  <a:cubicBezTo>
                    <a:pt x="1004570" y="497840"/>
                    <a:pt x="994410" y="483870"/>
                    <a:pt x="980440" y="471170"/>
                  </a:cubicBezTo>
                  <a:cubicBezTo>
                    <a:pt x="925830" y="422910"/>
                    <a:pt x="824230" y="419100"/>
                    <a:pt x="762000" y="421640"/>
                  </a:cubicBezTo>
                  <a:lnTo>
                    <a:pt x="762000" y="193040"/>
                  </a:lnTo>
                  <a:cubicBezTo>
                    <a:pt x="762000" y="119380"/>
                    <a:pt x="731520" y="73660"/>
                    <a:pt x="707390" y="49530"/>
                  </a:cubicBezTo>
                  <a:cubicBezTo>
                    <a:pt x="674370" y="17780"/>
                    <a:pt x="631190" y="0"/>
                    <a:pt x="584200" y="0"/>
                  </a:cubicBezTo>
                  <a:cubicBezTo>
                    <a:pt x="496570" y="0"/>
                    <a:pt x="408940" y="63500"/>
                    <a:pt x="408940" y="184150"/>
                  </a:cubicBezTo>
                  <a:lnTo>
                    <a:pt x="408940" y="868680"/>
                  </a:lnTo>
                  <a:lnTo>
                    <a:pt x="321310" y="781050"/>
                  </a:lnTo>
                  <a:cubicBezTo>
                    <a:pt x="279400" y="739140"/>
                    <a:pt x="209550" y="716280"/>
                    <a:pt x="149860" y="725170"/>
                  </a:cubicBezTo>
                  <a:cubicBezTo>
                    <a:pt x="105410" y="731520"/>
                    <a:pt x="69850" y="755650"/>
                    <a:pt x="49530" y="791210"/>
                  </a:cubicBezTo>
                  <a:cubicBezTo>
                    <a:pt x="0" y="880110"/>
                    <a:pt x="76200" y="988060"/>
                    <a:pt x="85090" y="1000760"/>
                  </a:cubicBezTo>
                  <a:cubicBezTo>
                    <a:pt x="88900" y="1005840"/>
                    <a:pt x="469900" y="1517650"/>
                    <a:pt x="516890" y="1805940"/>
                  </a:cubicBezTo>
                  <a:lnTo>
                    <a:pt x="516890" y="1807210"/>
                  </a:lnTo>
                  <a:cubicBezTo>
                    <a:pt x="516890" y="1808480"/>
                    <a:pt x="516890" y="1809750"/>
                    <a:pt x="518160" y="1811020"/>
                  </a:cubicBezTo>
                  <a:cubicBezTo>
                    <a:pt x="518160" y="1812290"/>
                    <a:pt x="519430" y="1813560"/>
                    <a:pt x="519430" y="1816100"/>
                  </a:cubicBezTo>
                  <a:cubicBezTo>
                    <a:pt x="519430" y="1817370"/>
                    <a:pt x="520700" y="1818640"/>
                    <a:pt x="520700" y="1818640"/>
                  </a:cubicBezTo>
                  <a:cubicBezTo>
                    <a:pt x="521970" y="1819910"/>
                    <a:pt x="521970" y="1821180"/>
                    <a:pt x="523240" y="1822450"/>
                  </a:cubicBezTo>
                  <a:cubicBezTo>
                    <a:pt x="523240" y="1823720"/>
                    <a:pt x="524510" y="1823720"/>
                    <a:pt x="525780" y="1824990"/>
                  </a:cubicBezTo>
                  <a:cubicBezTo>
                    <a:pt x="527050" y="1826260"/>
                    <a:pt x="528320" y="1827530"/>
                    <a:pt x="528320" y="1828800"/>
                  </a:cubicBezTo>
                  <a:lnTo>
                    <a:pt x="530860" y="1831340"/>
                  </a:lnTo>
                  <a:cubicBezTo>
                    <a:pt x="532130" y="1832610"/>
                    <a:pt x="533400" y="1833880"/>
                    <a:pt x="534670" y="1833880"/>
                  </a:cubicBezTo>
                  <a:lnTo>
                    <a:pt x="537210" y="1836420"/>
                  </a:lnTo>
                  <a:cubicBezTo>
                    <a:pt x="538480" y="1837690"/>
                    <a:pt x="539750" y="1837690"/>
                    <a:pt x="541020" y="1838960"/>
                  </a:cubicBezTo>
                  <a:cubicBezTo>
                    <a:pt x="542290" y="1838960"/>
                    <a:pt x="543560" y="1840230"/>
                    <a:pt x="543560" y="1840230"/>
                  </a:cubicBezTo>
                  <a:cubicBezTo>
                    <a:pt x="544830" y="1841500"/>
                    <a:pt x="547370" y="1841500"/>
                    <a:pt x="548640" y="1841500"/>
                  </a:cubicBezTo>
                  <a:cubicBezTo>
                    <a:pt x="549910" y="1841500"/>
                    <a:pt x="549910" y="1841500"/>
                    <a:pt x="551180" y="1842770"/>
                  </a:cubicBezTo>
                  <a:cubicBezTo>
                    <a:pt x="553720" y="1842770"/>
                    <a:pt x="556260" y="1844040"/>
                    <a:pt x="560070" y="1844040"/>
                  </a:cubicBezTo>
                  <a:lnTo>
                    <a:pt x="1243330" y="1844040"/>
                  </a:lnTo>
                  <a:cubicBezTo>
                    <a:pt x="1264920" y="1844040"/>
                    <a:pt x="1283970" y="1827530"/>
                    <a:pt x="1287780" y="1807210"/>
                  </a:cubicBezTo>
                  <a:cubicBezTo>
                    <a:pt x="1291590" y="1790700"/>
                    <a:pt x="1323340" y="1694180"/>
                    <a:pt x="1352550" y="1600200"/>
                  </a:cubicBezTo>
                  <a:cubicBezTo>
                    <a:pt x="1421130" y="1385570"/>
                    <a:pt x="1474470" y="1217930"/>
                    <a:pt x="1482090" y="1178560"/>
                  </a:cubicBezTo>
                  <a:cubicBezTo>
                    <a:pt x="1494790" y="1111250"/>
                    <a:pt x="1490980" y="1007110"/>
                    <a:pt x="1484630" y="863600"/>
                  </a:cubicBezTo>
                  <a:close/>
                  <a:moveTo>
                    <a:pt x="1395730" y="1160780"/>
                  </a:moveTo>
                  <a:cubicBezTo>
                    <a:pt x="1389380" y="1197610"/>
                    <a:pt x="1316990" y="1422400"/>
                    <a:pt x="1268730" y="1572260"/>
                  </a:cubicBezTo>
                  <a:cubicBezTo>
                    <a:pt x="1236980" y="1671320"/>
                    <a:pt x="1220470" y="1724660"/>
                    <a:pt x="1210310" y="1755140"/>
                  </a:cubicBezTo>
                  <a:lnTo>
                    <a:pt x="596900" y="1755140"/>
                  </a:lnTo>
                  <a:cubicBezTo>
                    <a:pt x="523240" y="1443990"/>
                    <a:pt x="171450" y="969010"/>
                    <a:pt x="156210" y="948690"/>
                  </a:cubicBezTo>
                  <a:cubicBezTo>
                    <a:pt x="144780" y="933450"/>
                    <a:pt x="107950" y="869950"/>
                    <a:pt x="128270" y="833120"/>
                  </a:cubicBezTo>
                  <a:cubicBezTo>
                    <a:pt x="130810" y="829310"/>
                    <a:pt x="138430" y="815340"/>
                    <a:pt x="163830" y="811530"/>
                  </a:cubicBezTo>
                  <a:cubicBezTo>
                    <a:pt x="195580" y="806450"/>
                    <a:pt x="237490" y="820420"/>
                    <a:pt x="260350" y="843280"/>
                  </a:cubicBezTo>
                  <a:lnTo>
                    <a:pt x="370840" y="953770"/>
                  </a:lnTo>
                  <a:cubicBezTo>
                    <a:pt x="386080" y="969010"/>
                    <a:pt x="400050" y="982980"/>
                    <a:pt x="410210" y="994410"/>
                  </a:cubicBezTo>
                  <a:lnTo>
                    <a:pt x="410210" y="1050290"/>
                  </a:lnTo>
                  <a:cubicBezTo>
                    <a:pt x="410210" y="1074420"/>
                    <a:pt x="430530" y="1094740"/>
                    <a:pt x="454660" y="1094740"/>
                  </a:cubicBezTo>
                  <a:cubicBezTo>
                    <a:pt x="478790" y="1094740"/>
                    <a:pt x="499110" y="1074420"/>
                    <a:pt x="499110" y="1050290"/>
                  </a:cubicBezTo>
                  <a:lnTo>
                    <a:pt x="499110" y="181610"/>
                  </a:lnTo>
                  <a:cubicBezTo>
                    <a:pt x="499110" y="115570"/>
                    <a:pt x="542290" y="86360"/>
                    <a:pt x="585470" y="86360"/>
                  </a:cubicBezTo>
                  <a:cubicBezTo>
                    <a:pt x="626110" y="86360"/>
                    <a:pt x="674370" y="113030"/>
                    <a:pt x="674370" y="190500"/>
                  </a:cubicBezTo>
                  <a:lnTo>
                    <a:pt x="674370" y="791210"/>
                  </a:lnTo>
                  <a:cubicBezTo>
                    <a:pt x="674370" y="815340"/>
                    <a:pt x="694690" y="835660"/>
                    <a:pt x="718820" y="835660"/>
                  </a:cubicBezTo>
                  <a:cubicBezTo>
                    <a:pt x="742950" y="835660"/>
                    <a:pt x="763270" y="815340"/>
                    <a:pt x="763270" y="791210"/>
                  </a:cubicBezTo>
                  <a:lnTo>
                    <a:pt x="763270" y="508000"/>
                  </a:lnTo>
                  <a:cubicBezTo>
                    <a:pt x="822960" y="505460"/>
                    <a:pt x="895350" y="511810"/>
                    <a:pt x="923290" y="535940"/>
                  </a:cubicBezTo>
                  <a:cubicBezTo>
                    <a:pt x="929640" y="542290"/>
                    <a:pt x="932180" y="548640"/>
                    <a:pt x="932180" y="557530"/>
                  </a:cubicBezTo>
                  <a:lnTo>
                    <a:pt x="932180" y="802640"/>
                  </a:lnTo>
                  <a:cubicBezTo>
                    <a:pt x="932180" y="826770"/>
                    <a:pt x="952500" y="847090"/>
                    <a:pt x="976630" y="847090"/>
                  </a:cubicBezTo>
                  <a:cubicBezTo>
                    <a:pt x="1000760" y="847090"/>
                    <a:pt x="1021080" y="826770"/>
                    <a:pt x="1021080" y="802640"/>
                  </a:cubicBezTo>
                  <a:lnTo>
                    <a:pt x="1021080" y="601980"/>
                  </a:lnTo>
                  <a:cubicBezTo>
                    <a:pt x="1069340" y="601980"/>
                    <a:pt x="1143000" y="607060"/>
                    <a:pt x="1170940" y="633730"/>
                  </a:cubicBezTo>
                  <a:cubicBezTo>
                    <a:pt x="1177290" y="640080"/>
                    <a:pt x="1179830" y="646430"/>
                    <a:pt x="1179830" y="655320"/>
                  </a:cubicBezTo>
                  <a:lnTo>
                    <a:pt x="1179830" y="894080"/>
                  </a:lnTo>
                  <a:cubicBezTo>
                    <a:pt x="1179830" y="918210"/>
                    <a:pt x="1200150" y="938530"/>
                    <a:pt x="1224280" y="938530"/>
                  </a:cubicBezTo>
                  <a:cubicBezTo>
                    <a:pt x="1248410" y="938530"/>
                    <a:pt x="1268730" y="918210"/>
                    <a:pt x="1268730" y="894080"/>
                  </a:cubicBezTo>
                  <a:lnTo>
                    <a:pt x="1268730" y="684530"/>
                  </a:lnTo>
                  <a:cubicBezTo>
                    <a:pt x="1318260" y="697230"/>
                    <a:pt x="1391920" y="731520"/>
                    <a:pt x="1395730" y="830580"/>
                  </a:cubicBezTo>
                  <a:lnTo>
                    <a:pt x="1397000" y="866140"/>
                  </a:lnTo>
                  <a:cubicBezTo>
                    <a:pt x="1402080" y="999490"/>
                    <a:pt x="1405890" y="1104900"/>
                    <a:pt x="1395730" y="1160780"/>
                  </a:cubicBezTo>
                  <a:close/>
                </a:path>
              </a:pathLst>
            </a:custGeom>
            <a:solidFill>
              <a:srgbClr val="000000"/>
            </a:solidFill>
          </p:spPr>
        </p:sp>
      </p:grpSp>
      <p:grpSp>
        <p:nvGrpSpPr>
          <p:cNvPr id="34" name="Group 28">
            <a:extLst>
              <a:ext uri="{FF2B5EF4-FFF2-40B4-BE49-F238E27FC236}">
                <a16:creationId xmlns:a16="http://schemas.microsoft.com/office/drawing/2014/main" id="{4BF32FF1-E32B-4A66-AA95-5001769FBA34}"/>
              </a:ext>
            </a:extLst>
          </p:cNvPr>
          <p:cNvGrpSpPr>
            <a:grpSpLocks noChangeAspect="1"/>
          </p:cNvGrpSpPr>
          <p:nvPr/>
        </p:nvGrpSpPr>
        <p:grpSpPr>
          <a:xfrm rot="-10800000">
            <a:off x="15201819" y="6846485"/>
            <a:ext cx="794099" cy="1005075"/>
            <a:chOff x="0" y="0"/>
            <a:chExt cx="1457960" cy="1845310"/>
          </a:xfrm>
        </p:grpSpPr>
        <p:sp>
          <p:nvSpPr>
            <p:cNvPr id="35" name="Freeform 29">
              <a:extLst>
                <a:ext uri="{FF2B5EF4-FFF2-40B4-BE49-F238E27FC236}">
                  <a16:creationId xmlns:a16="http://schemas.microsoft.com/office/drawing/2014/main" id="{B95808DA-6D2A-43C0-8580-128FC3C4E083}"/>
                </a:ext>
              </a:extLst>
            </p:cNvPr>
            <p:cNvSpPr/>
            <p:nvPr/>
          </p:nvSpPr>
          <p:spPr>
            <a:xfrm>
              <a:off x="17780" y="-5080"/>
              <a:ext cx="1402080" cy="1805940"/>
            </a:xfrm>
            <a:custGeom>
              <a:avLst/>
              <a:gdLst/>
              <a:ahLst/>
              <a:cxnLst/>
              <a:rect l="l" t="t" r="r" b="b"/>
              <a:pathLst>
                <a:path w="1402080" h="1805940">
                  <a:moveTo>
                    <a:pt x="925830" y="565150"/>
                  </a:moveTo>
                  <a:cubicBezTo>
                    <a:pt x="925830" y="441960"/>
                    <a:pt x="668020" y="474980"/>
                    <a:pt x="668020" y="474980"/>
                  </a:cubicBezTo>
                  <a:lnTo>
                    <a:pt x="668020" y="198120"/>
                  </a:lnTo>
                  <a:cubicBezTo>
                    <a:pt x="668020" y="0"/>
                    <a:pt x="403860" y="3810"/>
                    <a:pt x="403860" y="189230"/>
                  </a:cubicBezTo>
                  <a:lnTo>
                    <a:pt x="403860" y="981710"/>
                  </a:lnTo>
                  <a:lnTo>
                    <a:pt x="240030" y="817880"/>
                  </a:lnTo>
                  <a:cubicBezTo>
                    <a:pt x="189230" y="767080"/>
                    <a:pt x="76200" y="748030"/>
                    <a:pt x="38100" y="817880"/>
                  </a:cubicBezTo>
                  <a:cubicBezTo>
                    <a:pt x="0" y="887730"/>
                    <a:pt x="69850" y="981710"/>
                    <a:pt x="69850" y="981710"/>
                  </a:cubicBezTo>
                  <a:cubicBezTo>
                    <a:pt x="69850" y="981710"/>
                    <a:pt x="459740" y="1503680"/>
                    <a:pt x="510540" y="1805940"/>
                  </a:cubicBezTo>
                  <a:lnTo>
                    <a:pt x="1193800" y="1805940"/>
                  </a:lnTo>
                  <a:cubicBezTo>
                    <a:pt x="1193800" y="1793240"/>
                    <a:pt x="1376680" y="1242060"/>
                    <a:pt x="1389380" y="1176020"/>
                  </a:cubicBezTo>
                  <a:cubicBezTo>
                    <a:pt x="1402080" y="1109980"/>
                    <a:pt x="1395730" y="990600"/>
                    <a:pt x="1389380" y="835660"/>
                  </a:cubicBezTo>
                  <a:cubicBezTo>
                    <a:pt x="1383030" y="681990"/>
                    <a:pt x="1238250" y="640080"/>
                    <a:pt x="1173480" y="640080"/>
                  </a:cubicBezTo>
                  <a:lnTo>
                    <a:pt x="1170940" y="643890"/>
                  </a:lnTo>
                  <a:cubicBezTo>
                    <a:pt x="1149350" y="556260"/>
                    <a:pt x="979170" y="565150"/>
                    <a:pt x="925830" y="565150"/>
                  </a:cubicBezTo>
                  <a:close/>
                </a:path>
              </a:pathLst>
            </a:custGeom>
            <a:solidFill>
              <a:srgbClr val="0A97D9"/>
            </a:solidFill>
          </p:spPr>
        </p:sp>
        <p:sp>
          <p:nvSpPr>
            <p:cNvPr id="36" name="Freeform 30">
              <a:extLst>
                <a:ext uri="{FF2B5EF4-FFF2-40B4-BE49-F238E27FC236}">
                  <a16:creationId xmlns:a16="http://schemas.microsoft.com/office/drawing/2014/main" id="{8F461A2D-EACA-450D-82AC-A5D7897020CA}"/>
                </a:ext>
              </a:extLst>
            </p:cNvPr>
            <p:cNvSpPr/>
            <p:nvPr/>
          </p:nvSpPr>
          <p:spPr>
            <a:xfrm>
              <a:off x="-33020" y="2540"/>
              <a:ext cx="1494790" cy="1844040"/>
            </a:xfrm>
            <a:custGeom>
              <a:avLst/>
              <a:gdLst/>
              <a:ahLst/>
              <a:cxnLst/>
              <a:rect l="l" t="t" r="r" b="b"/>
              <a:pathLst>
                <a:path w="1494790" h="1844040">
                  <a:moveTo>
                    <a:pt x="1484630" y="863600"/>
                  </a:moveTo>
                  <a:lnTo>
                    <a:pt x="1483360" y="828040"/>
                  </a:lnTo>
                  <a:cubicBezTo>
                    <a:pt x="1477010" y="669290"/>
                    <a:pt x="1344930" y="601980"/>
                    <a:pt x="1248410" y="591820"/>
                  </a:cubicBezTo>
                  <a:cubicBezTo>
                    <a:pt x="1243330" y="585470"/>
                    <a:pt x="1238250" y="577850"/>
                    <a:pt x="1231900" y="572770"/>
                  </a:cubicBezTo>
                  <a:cubicBezTo>
                    <a:pt x="1178560" y="519430"/>
                    <a:pt x="1078230" y="514350"/>
                    <a:pt x="1010920" y="514350"/>
                  </a:cubicBezTo>
                  <a:cubicBezTo>
                    <a:pt x="1004570" y="497840"/>
                    <a:pt x="994410" y="483870"/>
                    <a:pt x="980440" y="471170"/>
                  </a:cubicBezTo>
                  <a:cubicBezTo>
                    <a:pt x="925830" y="422910"/>
                    <a:pt x="824230" y="419100"/>
                    <a:pt x="762000" y="421640"/>
                  </a:cubicBezTo>
                  <a:lnTo>
                    <a:pt x="762000" y="193040"/>
                  </a:lnTo>
                  <a:cubicBezTo>
                    <a:pt x="762000" y="119380"/>
                    <a:pt x="731520" y="73660"/>
                    <a:pt x="707390" y="49530"/>
                  </a:cubicBezTo>
                  <a:cubicBezTo>
                    <a:pt x="674370" y="17780"/>
                    <a:pt x="631190" y="0"/>
                    <a:pt x="584200" y="0"/>
                  </a:cubicBezTo>
                  <a:cubicBezTo>
                    <a:pt x="496570" y="0"/>
                    <a:pt x="408940" y="63500"/>
                    <a:pt x="408940" y="184150"/>
                  </a:cubicBezTo>
                  <a:lnTo>
                    <a:pt x="408940" y="868680"/>
                  </a:lnTo>
                  <a:lnTo>
                    <a:pt x="321310" y="781050"/>
                  </a:lnTo>
                  <a:cubicBezTo>
                    <a:pt x="279400" y="739140"/>
                    <a:pt x="209550" y="716280"/>
                    <a:pt x="149860" y="725170"/>
                  </a:cubicBezTo>
                  <a:cubicBezTo>
                    <a:pt x="105410" y="731520"/>
                    <a:pt x="69850" y="755650"/>
                    <a:pt x="49530" y="791210"/>
                  </a:cubicBezTo>
                  <a:cubicBezTo>
                    <a:pt x="0" y="880110"/>
                    <a:pt x="76200" y="988060"/>
                    <a:pt x="85090" y="1000760"/>
                  </a:cubicBezTo>
                  <a:cubicBezTo>
                    <a:pt x="88900" y="1005840"/>
                    <a:pt x="469900" y="1517650"/>
                    <a:pt x="516890" y="1805940"/>
                  </a:cubicBezTo>
                  <a:lnTo>
                    <a:pt x="516890" y="1807210"/>
                  </a:lnTo>
                  <a:cubicBezTo>
                    <a:pt x="516890" y="1808480"/>
                    <a:pt x="516890" y="1809750"/>
                    <a:pt x="518160" y="1811020"/>
                  </a:cubicBezTo>
                  <a:cubicBezTo>
                    <a:pt x="518160" y="1812290"/>
                    <a:pt x="519430" y="1813560"/>
                    <a:pt x="519430" y="1816100"/>
                  </a:cubicBezTo>
                  <a:cubicBezTo>
                    <a:pt x="519430" y="1817370"/>
                    <a:pt x="520700" y="1818640"/>
                    <a:pt x="520700" y="1818640"/>
                  </a:cubicBezTo>
                  <a:cubicBezTo>
                    <a:pt x="521970" y="1819910"/>
                    <a:pt x="521970" y="1821180"/>
                    <a:pt x="523240" y="1822450"/>
                  </a:cubicBezTo>
                  <a:cubicBezTo>
                    <a:pt x="523240" y="1823720"/>
                    <a:pt x="524510" y="1823720"/>
                    <a:pt x="525780" y="1824990"/>
                  </a:cubicBezTo>
                  <a:cubicBezTo>
                    <a:pt x="527050" y="1826260"/>
                    <a:pt x="528320" y="1827530"/>
                    <a:pt x="528320" y="1828800"/>
                  </a:cubicBezTo>
                  <a:lnTo>
                    <a:pt x="530860" y="1831340"/>
                  </a:lnTo>
                  <a:cubicBezTo>
                    <a:pt x="532130" y="1832610"/>
                    <a:pt x="533400" y="1833880"/>
                    <a:pt x="534670" y="1833880"/>
                  </a:cubicBezTo>
                  <a:lnTo>
                    <a:pt x="537210" y="1836420"/>
                  </a:lnTo>
                  <a:cubicBezTo>
                    <a:pt x="538480" y="1837690"/>
                    <a:pt x="539750" y="1837690"/>
                    <a:pt x="541020" y="1838960"/>
                  </a:cubicBezTo>
                  <a:cubicBezTo>
                    <a:pt x="542290" y="1838960"/>
                    <a:pt x="543560" y="1840230"/>
                    <a:pt x="543560" y="1840230"/>
                  </a:cubicBezTo>
                  <a:cubicBezTo>
                    <a:pt x="544830" y="1841500"/>
                    <a:pt x="547370" y="1841500"/>
                    <a:pt x="548640" y="1841500"/>
                  </a:cubicBezTo>
                  <a:cubicBezTo>
                    <a:pt x="549910" y="1841500"/>
                    <a:pt x="549910" y="1841500"/>
                    <a:pt x="551180" y="1842770"/>
                  </a:cubicBezTo>
                  <a:cubicBezTo>
                    <a:pt x="553720" y="1842770"/>
                    <a:pt x="556260" y="1844040"/>
                    <a:pt x="560070" y="1844040"/>
                  </a:cubicBezTo>
                  <a:lnTo>
                    <a:pt x="1243330" y="1844040"/>
                  </a:lnTo>
                  <a:cubicBezTo>
                    <a:pt x="1264920" y="1844040"/>
                    <a:pt x="1283970" y="1827530"/>
                    <a:pt x="1287780" y="1807210"/>
                  </a:cubicBezTo>
                  <a:cubicBezTo>
                    <a:pt x="1291590" y="1790700"/>
                    <a:pt x="1323340" y="1694180"/>
                    <a:pt x="1352550" y="1600200"/>
                  </a:cubicBezTo>
                  <a:cubicBezTo>
                    <a:pt x="1421130" y="1385570"/>
                    <a:pt x="1474470" y="1217930"/>
                    <a:pt x="1482090" y="1178560"/>
                  </a:cubicBezTo>
                  <a:cubicBezTo>
                    <a:pt x="1494790" y="1111250"/>
                    <a:pt x="1490980" y="1007110"/>
                    <a:pt x="1484630" y="863600"/>
                  </a:cubicBezTo>
                  <a:close/>
                  <a:moveTo>
                    <a:pt x="1395730" y="1160780"/>
                  </a:moveTo>
                  <a:cubicBezTo>
                    <a:pt x="1389380" y="1197610"/>
                    <a:pt x="1316990" y="1422400"/>
                    <a:pt x="1268730" y="1572260"/>
                  </a:cubicBezTo>
                  <a:cubicBezTo>
                    <a:pt x="1236980" y="1671320"/>
                    <a:pt x="1220470" y="1724660"/>
                    <a:pt x="1210310" y="1755140"/>
                  </a:cubicBezTo>
                  <a:lnTo>
                    <a:pt x="596900" y="1755140"/>
                  </a:lnTo>
                  <a:cubicBezTo>
                    <a:pt x="523240" y="1443990"/>
                    <a:pt x="171450" y="969010"/>
                    <a:pt x="156210" y="948690"/>
                  </a:cubicBezTo>
                  <a:cubicBezTo>
                    <a:pt x="144780" y="933450"/>
                    <a:pt x="107950" y="869950"/>
                    <a:pt x="128270" y="833120"/>
                  </a:cubicBezTo>
                  <a:cubicBezTo>
                    <a:pt x="130810" y="829310"/>
                    <a:pt x="138430" y="815340"/>
                    <a:pt x="163830" y="811530"/>
                  </a:cubicBezTo>
                  <a:cubicBezTo>
                    <a:pt x="195580" y="806450"/>
                    <a:pt x="237490" y="820420"/>
                    <a:pt x="260350" y="843280"/>
                  </a:cubicBezTo>
                  <a:lnTo>
                    <a:pt x="370840" y="953770"/>
                  </a:lnTo>
                  <a:cubicBezTo>
                    <a:pt x="386080" y="969010"/>
                    <a:pt x="400050" y="982980"/>
                    <a:pt x="410210" y="994410"/>
                  </a:cubicBezTo>
                  <a:lnTo>
                    <a:pt x="410210" y="1050290"/>
                  </a:lnTo>
                  <a:cubicBezTo>
                    <a:pt x="410210" y="1074420"/>
                    <a:pt x="430530" y="1094740"/>
                    <a:pt x="454660" y="1094740"/>
                  </a:cubicBezTo>
                  <a:cubicBezTo>
                    <a:pt x="478790" y="1094740"/>
                    <a:pt x="499110" y="1074420"/>
                    <a:pt x="499110" y="1050290"/>
                  </a:cubicBezTo>
                  <a:lnTo>
                    <a:pt x="499110" y="181610"/>
                  </a:lnTo>
                  <a:cubicBezTo>
                    <a:pt x="499110" y="115570"/>
                    <a:pt x="542290" y="86360"/>
                    <a:pt x="585470" y="86360"/>
                  </a:cubicBezTo>
                  <a:cubicBezTo>
                    <a:pt x="626110" y="86360"/>
                    <a:pt x="674370" y="113030"/>
                    <a:pt x="674370" y="190500"/>
                  </a:cubicBezTo>
                  <a:lnTo>
                    <a:pt x="674370" y="791210"/>
                  </a:lnTo>
                  <a:cubicBezTo>
                    <a:pt x="674370" y="815340"/>
                    <a:pt x="694690" y="835660"/>
                    <a:pt x="718820" y="835660"/>
                  </a:cubicBezTo>
                  <a:cubicBezTo>
                    <a:pt x="742950" y="835660"/>
                    <a:pt x="763270" y="815340"/>
                    <a:pt x="763270" y="791210"/>
                  </a:cubicBezTo>
                  <a:lnTo>
                    <a:pt x="763270" y="508000"/>
                  </a:lnTo>
                  <a:cubicBezTo>
                    <a:pt x="822960" y="505460"/>
                    <a:pt x="895350" y="511810"/>
                    <a:pt x="923290" y="535940"/>
                  </a:cubicBezTo>
                  <a:cubicBezTo>
                    <a:pt x="929640" y="542290"/>
                    <a:pt x="932180" y="548640"/>
                    <a:pt x="932180" y="557530"/>
                  </a:cubicBezTo>
                  <a:lnTo>
                    <a:pt x="932180" y="802640"/>
                  </a:lnTo>
                  <a:cubicBezTo>
                    <a:pt x="932180" y="826770"/>
                    <a:pt x="952500" y="847090"/>
                    <a:pt x="976630" y="847090"/>
                  </a:cubicBezTo>
                  <a:cubicBezTo>
                    <a:pt x="1000760" y="847090"/>
                    <a:pt x="1021080" y="826770"/>
                    <a:pt x="1021080" y="802640"/>
                  </a:cubicBezTo>
                  <a:lnTo>
                    <a:pt x="1021080" y="601980"/>
                  </a:lnTo>
                  <a:cubicBezTo>
                    <a:pt x="1069340" y="601980"/>
                    <a:pt x="1143000" y="607060"/>
                    <a:pt x="1170940" y="633730"/>
                  </a:cubicBezTo>
                  <a:cubicBezTo>
                    <a:pt x="1177290" y="640080"/>
                    <a:pt x="1179830" y="646430"/>
                    <a:pt x="1179830" y="655320"/>
                  </a:cubicBezTo>
                  <a:lnTo>
                    <a:pt x="1179830" y="894080"/>
                  </a:lnTo>
                  <a:cubicBezTo>
                    <a:pt x="1179830" y="918210"/>
                    <a:pt x="1200150" y="938530"/>
                    <a:pt x="1224280" y="938530"/>
                  </a:cubicBezTo>
                  <a:cubicBezTo>
                    <a:pt x="1248410" y="938530"/>
                    <a:pt x="1268730" y="918210"/>
                    <a:pt x="1268730" y="894080"/>
                  </a:cubicBezTo>
                  <a:lnTo>
                    <a:pt x="1268730" y="684530"/>
                  </a:lnTo>
                  <a:cubicBezTo>
                    <a:pt x="1318260" y="697230"/>
                    <a:pt x="1391920" y="731520"/>
                    <a:pt x="1395730" y="830580"/>
                  </a:cubicBezTo>
                  <a:lnTo>
                    <a:pt x="1397000" y="866140"/>
                  </a:lnTo>
                  <a:cubicBezTo>
                    <a:pt x="1402080" y="999490"/>
                    <a:pt x="1405890" y="1104900"/>
                    <a:pt x="1395730" y="1160780"/>
                  </a:cubicBezTo>
                  <a:close/>
                </a:path>
              </a:pathLst>
            </a:custGeom>
            <a:solidFill>
              <a:srgbClr val="000000"/>
            </a:solidFill>
          </p:spPr>
        </p:sp>
      </p:grpSp>
      <p:sp>
        <p:nvSpPr>
          <p:cNvPr id="39" name="TextBox 18">
            <a:extLst>
              <a:ext uri="{FF2B5EF4-FFF2-40B4-BE49-F238E27FC236}">
                <a16:creationId xmlns:a16="http://schemas.microsoft.com/office/drawing/2014/main" id="{D68E5AAC-017D-4DB9-94B8-5EE2B4005A32}"/>
              </a:ext>
            </a:extLst>
          </p:cNvPr>
          <p:cNvSpPr txBox="1"/>
          <p:nvPr/>
        </p:nvSpPr>
        <p:spPr>
          <a:xfrm>
            <a:off x="414699" y="4409663"/>
            <a:ext cx="2145355" cy="1269835"/>
          </a:xfrm>
          <a:prstGeom prst="rect">
            <a:avLst/>
          </a:prstGeom>
          <a:solidFill>
            <a:schemeClr val="bg1">
              <a:lumMod val="65000"/>
            </a:schemeClr>
          </a:solidFill>
          <a:ln>
            <a:solidFill>
              <a:schemeClr val="bg1">
                <a:lumMod val="65000"/>
              </a:schemeClr>
            </a:solidFill>
          </a:ln>
        </p:spPr>
        <p:txBody>
          <a:bodyPr wrap="square" lIns="0" tIns="0" rIns="0" bIns="0" rtlCol="0" anchor="t">
            <a:spAutoFit/>
          </a:bodyPr>
          <a:lstStyle/>
          <a:p>
            <a:pPr marL="0" lvl="0" indent="0" algn="ctr">
              <a:lnSpc>
                <a:spcPts val="3359"/>
              </a:lnSpc>
              <a:spcBef>
                <a:spcPct val="0"/>
              </a:spcBef>
            </a:pPr>
            <a:r>
              <a:rPr lang="en-US" sz="2399" dirty="0">
                <a:solidFill>
                  <a:schemeClr val="bg1"/>
                </a:solidFill>
                <a:latin typeface="Aileron Regular"/>
              </a:rPr>
              <a:t>Sandbox and Compliance Innovations</a:t>
            </a:r>
          </a:p>
        </p:txBody>
      </p:sp>
      <p:grpSp>
        <p:nvGrpSpPr>
          <p:cNvPr id="42" name="Group 16">
            <a:extLst>
              <a:ext uri="{FF2B5EF4-FFF2-40B4-BE49-F238E27FC236}">
                <a16:creationId xmlns:a16="http://schemas.microsoft.com/office/drawing/2014/main" id="{1F15A17A-FD9A-4E30-859D-BCE63136D702}"/>
              </a:ext>
            </a:extLst>
          </p:cNvPr>
          <p:cNvGrpSpPr/>
          <p:nvPr/>
        </p:nvGrpSpPr>
        <p:grpSpPr>
          <a:xfrm>
            <a:off x="3273309" y="4562883"/>
            <a:ext cx="2175242" cy="1013664"/>
            <a:chOff x="0" y="0"/>
            <a:chExt cx="2054460" cy="1154883"/>
          </a:xfrm>
          <a:solidFill>
            <a:schemeClr val="bg1">
              <a:lumMod val="65000"/>
            </a:schemeClr>
          </a:solidFill>
        </p:grpSpPr>
        <p:sp>
          <p:nvSpPr>
            <p:cNvPr id="44" name="Freeform 17">
              <a:extLst>
                <a:ext uri="{FF2B5EF4-FFF2-40B4-BE49-F238E27FC236}">
                  <a16:creationId xmlns:a16="http://schemas.microsoft.com/office/drawing/2014/main" id="{6BF58BBC-E68F-437E-AA44-2F16E1C0DB0C}"/>
                </a:ext>
              </a:extLst>
            </p:cNvPr>
            <p:cNvSpPr/>
            <p:nvPr/>
          </p:nvSpPr>
          <p:spPr>
            <a:xfrm>
              <a:off x="0" y="0"/>
              <a:ext cx="2054460" cy="1154883"/>
            </a:xfrm>
            <a:custGeom>
              <a:avLst/>
              <a:gdLst/>
              <a:ahLst/>
              <a:cxnLst/>
              <a:rect l="l" t="t" r="r" b="b"/>
              <a:pathLst>
                <a:path w="2054460" h="1154883">
                  <a:moveTo>
                    <a:pt x="0" y="0"/>
                  </a:moveTo>
                  <a:lnTo>
                    <a:pt x="2054460" y="0"/>
                  </a:lnTo>
                  <a:lnTo>
                    <a:pt x="2054460" y="1154883"/>
                  </a:lnTo>
                  <a:lnTo>
                    <a:pt x="0" y="1154883"/>
                  </a:lnTo>
                  <a:close/>
                </a:path>
              </a:pathLst>
            </a:custGeom>
            <a:grpFill/>
            <a:ln>
              <a:solidFill>
                <a:schemeClr val="bg1">
                  <a:lumMod val="65000"/>
                </a:schemeClr>
              </a:solidFill>
            </a:ln>
          </p:spPr>
          <p:txBody>
            <a:bodyPr/>
            <a:lstStyle/>
            <a:p>
              <a:pPr algn="ctr"/>
              <a:r>
                <a:rPr lang="en-US" sz="2400" dirty="0">
                  <a:solidFill>
                    <a:schemeClr val="bg1"/>
                  </a:solidFill>
                  <a:latin typeface="Aileron Regular" panose="020B0604020202020204" charset="0"/>
                </a:rPr>
                <a:t>Crypto Ban</a:t>
              </a:r>
            </a:p>
          </p:txBody>
        </p:sp>
      </p:grpSp>
      <p:grpSp>
        <p:nvGrpSpPr>
          <p:cNvPr id="46" name="Group 16">
            <a:extLst>
              <a:ext uri="{FF2B5EF4-FFF2-40B4-BE49-F238E27FC236}">
                <a16:creationId xmlns:a16="http://schemas.microsoft.com/office/drawing/2014/main" id="{5FD0B12E-AA55-4B5D-9BAC-2DBC26259519}"/>
              </a:ext>
            </a:extLst>
          </p:cNvPr>
          <p:cNvGrpSpPr/>
          <p:nvPr/>
        </p:nvGrpSpPr>
        <p:grpSpPr>
          <a:xfrm>
            <a:off x="11618542" y="6793471"/>
            <a:ext cx="2175242" cy="1013664"/>
            <a:chOff x="0" y="0"/>
            <a:chExt cx="2054460" cy="1154883"/>
          </a:xfrm>
          <a:solidFill>
            <a:schemeClr val="bg1">
              <a:lumMod val="65000"/>
            </a:schemeClr>
          </a:solidFill>
        </p:grpSpPr>
        <p:sp>
          <p:nvSpPr>
            <p:cNvPr id="48" name="Freeform 17">
              <a:extLst>
                <a:ext uri="{FF2B5EF4-FFF2-40B4-BE49-F238E27FC236}">
                  <a16:creationId xmlns:a16="http://schemas.microsoft.com/office/drawing/2014/main" id="{9D5F3806-3AD9-4D0C-824D-D72F1FB08AE9}"/>
                </a:ext>
              </a:extLst>
            </p:cNvPr>
            <p:cNvSpPr/>
            <p:nvPr/>
          </p:nvSpPr>
          <p:spPr>
            <a:xfrm>
              <a:off x="0" y="0"/>
              <a:ext cx="2054460" cy="1154883"/>
            </a:xfrm>
            <a:custGeom>
              <a:avLst/>
              <a:gdLst/>
              <a:ahLst/>
              <a:cxnLst/>
              <a:rect l="l" t="t" r="r" b="b"/>
              <a:pathLst>
                <a:path w="2054460" h="1154883">
                  <a:moveTo>
                    <a:pt x="0" y="0"/>
                  </a:moveTo>
                  <a:lnTo>
                    <a:pt x="2054460" y="0"/>
                  </a:lnTo>
                  <a:lnTo>
                    <a:pt x="2054460" y="1154883"/>
                  </a:lnTo>
                  <a:lnTo>
                    <a:pt x="0" y="1154883"/>
                  </a:lnTo>
                  <a:close/>
                </a:path>
              </a:pathLst>
            </a:custGeom>
            <a:grpFill/>
            <a:ln>
              <a:solidFill>
                <a:schemeClr val="bg1">
                  <a:lumMod val="65000"/>
                </a:schemeClr>
              </a:solidFill>
            </a:ln>
          </p:spPr>
          <p:txBody>
            <a:bodyPr/>
            <a:lstStyle/>
            <a:p>
              <a:pPr algn="ctr"/>
              <a:r>
                <a:rPr lang="en-US" sz="2400" dirty="0">
                  <a:solidFill>
                    <a:schemeClr val="bg1"/>
                  </a:solidFill>
                  <a:latin typeface="Aileron Regular" panose="020B0604020202020204" charset="0"/>
                </a:rPr>
                <a:t>BVN &amp; Watchlist</a:t>
              </a:r>
            </a:p>
          </p:txBody>
        </p:sp>
      </p:grpSp>
      <p:grpSp>
        <p:nvGrpSpPr>
          <p:cNvPr id="50" name="Group 16">
            <a:extLst>
              <a:ext uri="{FF2B5EF4-FFF2-40B4-BE49-F238E27FC236}">
                <a16:creationId xmlns:a16="http://schemas.microsoft.com/office/drawing/2014/main" id="{3CD3D102-A465-459C-8FBB-24870F7B0CCD}"/>
              </a:ext>
            </a:extLst>
          </p:cNvPr>
          <p:cNvGrpSpPr/>
          <p:nvPr/>
        </p:nvGrpSpPr>
        <p:grpSpPr>
          <a:xfrm>
            <a:off x="8527688" y="5918164"/>
            <a:ext cx="2175242" cy="1272769"/>
            <a:chOff x="0" y="0"/>
            <a:chExt cx="2054460" cy="1154883"/>
          </a:xfrm>
          <a:solidFill>
            <a:schemeClr val="bg1">
              <a:lumMod val="65000"/>
            </a:schemeClr>
          </a:solidFill>
        </p:grpSpPr>
        <p:sp>
          <p:nvSpPr>
            <p:cNvPr id="52" name="Freeform 17">
              <a:extLst>
                <a:ext uri="{FF2B5EF4-FFF2-40B4-BE49-F238E27FC236}">
                  <a16:creationId xmlns:a16="http://schemas.microsoft.com/office/drawing/2014/main" id="{4206220F-388A-41DC-821E-C75EE245EF06}"/>
                </a:ext>
              </a:extLst>
            </p:cNvPr>
            <p:cNvSpPr/>
            <p:nvPr/>
          </p:nvSpPr>
          <p:spPr>
            <a:xfrm>
              <a:off x="0" y="0"/>
              <a:ext cx="2054460" cy="1154883"/>
            </a:xfrm>
            <a:custGeom>
              <a:avLst/>
              <a:gdLst/>
              <a:ahLst/>
              <a:cxnLst/>
              <a:rect l="l" t="t" r="r" b="b"/>
              <a:pathLst>
                <a:path w="2054460" h="1154883">
                  <a:moveTo>
                    <a:pt x="0" y="0"/>
                  </a:moveTo>
                  <a:lnTo>
                    <a:pt x="2054460" y="0"/>
                  </a:lnTo>
                  <a:lnTo>
                    <a:pt x="2054460" y="1154883"/>
                  </a:lnTo>
                  <a:lnTo>
                    <a:pt x="0" y="1154883"/>
                  </a:lnTo>
                  <a:close/>
                </a:path>
              </a:pathLst>
            </a:custGeom>
            <a:grpFill/>
            <a:ln>
              <a:solidFill>
                <a:schemeClr val="bg1">
                  <a:lumMod val="65000"/>
                </a:schemeClr>
              </a:solidFill>
            </a:ln>
          </p:spPr>
          <p:txBody>
            <a:bodyPr/>
            <a:lstStyle/>
            <a:p>
              <a:pPr algn="ctr"/>
              <a:r>
                <a:rPr lang="en-US" sz="2400" dirty="0">
                  <a:solidFill>
                    <a:schemeClr val="bg1"/>
                  </a:solidFill>
                  <a:latin typeface="Aileron Regular" panose="020B0604020202020204" charset="0"/>
                </a:rPr>
                <a:t>CBN Bans Forex Sale to BDCs</a:t>
              </a:r>
            </a:p>
          </p:txBody>
        </p:sp>
      </p:grpSp>
      <p:grpSp>
        <p:nvGrpSpPr>
          <p:cNvPr id="54" name="Group 16">
            <a:extLst>
              <a:ext uri="{FF2B5EF4-FFF2-40B4-BE49-F238E27FC236}">
                <a16:creationId xmlns:a16="http://schemas.microsoft.com/office/drawing/2014/main" id="{80F00FEA-D97A-4A1C-983F-BE67E89A84EA}"/>
              </a:ext>
            </a:extLst>
          </p:cNvPr>
          <p:cNvGrpSpPr/>
          <p:nvPr/>
        </p:nvGrpSpPr>
        <p:grpSpPr>
          <a:xfrm>
            <a:off x="14788985" y="8048601"/>
            <a:ext cx="2175242" cy="1013664"/>
            <a:chOff x="0" y="0"/>
            <a:chExt cx="2054460" cy="1154883"/>
          </a:xfrm>
          <a:solidFill>
            <a:schemeClr val="bg1">
              <a:lumMod val="65000"/>
            </a:schemeClr>
          </a:solidFill>
        </p:grpSpPr>
        <p:sp>
          <p:nvSpPr>
            <p:cNvPr id="56" name="Freeform 17">
              <a:extLst>
                <a:ext uri="{FF2B5EF4-FFF2-40B4-BE49-F238E27FC236}">
                  <a16:creationId xmlns:a16="http://schemas.microsoft.com/office/drawing/2014/main" id="{E87A7D2A-F119-43DE-806B-19B155A5A627}"/>
                </a:ext>
              </a:extLst>
            </p:cNvPr>
            <p:cNvSpPr/>
            <p:nvPr/>
          </p:nvSpPr>
          <p:spPr>
            <a:xfrm>
              <a:off x="0" y="0"/>
              <a:ext cx="2054460" cy="1154883"/>
            </a:xfrm>
            <a:custGeom>
              <a:avLst/>
              <a:gdLst/>
              <a:ahLst/>
              <a:cxnLst/>
              <a:rect l="l" t="t" r="r" b="b"/>
              <a:pathLst>
                <a:path w="2054460" h="1154883">
                  <a:moveTo>
                    <a:pt x="0" y="0"/>
                  </a:moveTo>
                  <a:lnTo>
                    <a:pt x="2054460" y="0"/>
                  </a:lnTo>
                  <a:lnTo>
                    <a:pt x="2054460" y="1154883"/>
                  </a:lnTo>
                  <a:lnTo>
                    <a:pt x="0" y="1154883"/>
                  </a:lnTo>
                  <a:close/>
                </a:path>
              </a:pathLst>
            </a:custGeom>
            <a:grpFill/>
            <a:ln>
              <a:solidFill>
                <a:schemeClr val="bg1">
                  <a:lumMod val="65000"/>
                </a:schemeClr>
              </a:solidFill>
            </a:ln>
          </p:spPr>
          <p:txBody>
            <a:bodyPr/>
            <a:lstStyle/>
            <a:p>
              <a:pPr algn="ctr"/>
              <a:r>
                <a:rPr lang="en-US" sz="2400" dirty="0" err="1">
                  <a:solidFill>
                    <a:schemeClr val="bg1"/>
                  </a:solidFill>
                  <a:latin typeface="Aileron Regular" panose="020B0604020202020204" charset="0"/>
                </a:rPr>
                <a:t>eNaira</a:t>
              </a:r>
              <a:r>
                <a:rPr lang="en-US" sz="2400" dirty="0">
                  <a:solidFill>
                    <a:schemeClr val="bg1"/>
                  </a:solidFill>
                  <a:latin typeface="Aileron Regular" panose="020B0604020202020204" charset="0"/>
                </a:rPr>
                <a:t> Launch</a:t>
              </a:r>
            </a:p>
          </p:txBody>
        </p:sp>
      </p:grpSp>
      <p:sp>
        <p:nvSpPr>
          <p:cNvPr id="60" name="TextBox 24">
            <a:extLst>
              <a:ext uri="{FF2B5EF4-FFF2-40B4-BE49-F238E27FC236}">
                <a16:creationId xmlns:a16="http://schemas.microsoft.com/office/drawing/2014/main" id="{B99243F8-C404-4EC5-8546-24A253499376}"/>
              </a:ext>
            </a:extLst>
          </p:cNvPr>
          <p:cNvSpPr txBox="1"/>
          <p:nvPr/>
        </p:nvSpPr>
        <p:spPr>
          <a:xfrm>
            <a:off x="3007970" y="2784854"/>
            <a:ext cx="2963037" cy="457433"/>
          </a:xfrm>
          <a:prstGeom prst="rect">
            <a:avLst/>
          </a:prstGeom>
        </p:spPr>
        <p:txBody>
          <a:bodyPr wrap="square" lIns="0" tIns="0" rIns="0" bIns="0" rtlCol="0" anchor="t">
            <a:spAutoFit/>
          </a:bodyPr>
          <a:lstStyle/>
          <a:p>
            <a:pPr algn="ctr">
              <a:lnSpc>
                <a:spcPts val="3946"/>
              </a:lnSpc>
              <a:spcBef>
                <a:spcPct val="0"/>
              </a:spcBef>
            </a:pPr>
            <a:r>
              <a:rPr lang="en-US" sz="2800" b="1" dirty="0">
                <a:latin typeface="Kollektif" panose="020B0604020202020204" charset="0"/>
              </a:rPr>
              <a:t>February 5</a:t>
            </a:r>
            <a:r>
              <a:rPr lang="en-US" sz="2800" b="1" baseline="30000" dirty="0">
                <a:latin typeface="Kollektif" panose="020B0604020202020204" charset="0"/>
              </a:rPr>
              <a:t>th</a:t>
            </a:r>
            <a:r>
              <a:rPr lang="en-US" sz="2800" b="1" dirty="0">
                <a:latin typeface="Kollektif" panose="020B0604020202020204" charset="0"/>
              </a:rPr>
              <a:t>, 2021</a:t>
            </a:r>
          </a:p>
        </p:txBody>
      </p:sp>
      <p:sp>
        <p:nvSpPr>
          <p:cNvPr id="61" name="TextBox 24">
            <a:extLst>
              <a:ext uri="{FF2B5EF4-FFF2-40B4-BE49-F238E27FC236}">
                <a16:creationId xmlns:a16="http://schemas.microsoft.com/office/drawing/2014/main" id="{04569225-4C03-4257-87CE-8CFC9C3A83B7}"/>
              </a:ext>
            </a:extLst>
          </p:cNvPr>
          <p:cNvSpPr txBox="1"/>
          <p:nvPr/>
        </p:nvSpPr>
        <p:spPr>
          <a:xfrm>
            <a:off x="65288" y="2474508"/>
            <a:ext cx="2963037" cy="457433"/>
          </a:xfrm>
          <a:prstGeom prst="rect">
            <a:avLst/>
          </a:prstGeom>
        </p:spPr>
        <p:txBody>
          <a:bodyPr wrap="square" lIns="0" tIns="0" rIns="0" bIns="0" rtlCol="0" anchor="t">
            <a:spAutoFit/>
          </a:bodyPr>
          <a:lstStyle/>
          <a:p>
            <a:pPr algn="ctr">
              <a:lnSpc>
                <a:spcPts val="3946"/>
              </a:lnSpc>
              <a:spcBef>
                <a:spcPct val="0"/>
              </a:spcBef>
            </a:pPr>
            <a:r>
              <a:rPr lang="en-US" sz="2800" b="1" dirty="0">
                <a:latin typeface="Kollektif" panose="020B0604020202020204" charset="0"/>
              </a:rPr>
              <a:t>January 18</a:t>
            </a:r>
            <a:r>
              <a:rPr lang="en-US" sz="2800" b="1" baseline="30000" dirty="0">
                <a:latin typeface="Kollektif" panose="020B0604020202020204" charset="0"/>
              </a:rPr>
              <a:t>th</a:t>
            </a:r>
            <a:r>
              <a:rPr lang="en-US" sz="2800" b="1" dirty="0">
                <a:latin typeface="Kollektif" panose="020B0604020202020204" charset="0"/>
              </a:rPr>
              <a:t>, 2021</a:t>
            </a:r>
          </a:p>
        </p:txBody>
      </p:sp>
      <p:grpSp>
        <p:nvGrpSpPr>
          <p:cNvPr id="62" name="Group 28">
            <a:extLst>
              <a:ext uri="{FF2B5EF4-FFF2-40B4-BE49-F238E27FC236}">
                <a16:creationId xmlns:a16="http://schemas.microsoft.com/office/drawing/2014/main" id="{78EA85F2-4125-4366-8EC2-A788185DA714}"/>
              </a:ext>
            </a:extLst>
          </p:cNvPr>
          <p:cNvGrpSpPr>
            <a:grpSpLocks noChangeAspect="1"/>
          </p:cNvGrpSpPr>
          <p:nvPr/>
        </p:nvGrpSpPr>
        <p:grpSpPr>
          <a:xfrm rot="-10800000">
            <a:off x="3973696" y="3405972"/>
            <a:ext cx="794099" cy="1005075"/>
            <a:chOff x="0" y="0"/>
            <a:chExt cx="1457960" cy="1845310"/>
          </a:xfrm>
        </p:grpSpPr>
        <p:sp>
          <p:nvSpPr>
            <p:cNvPr id="63" name="Freeform 29">
              <a:extLst>
                <a:ext uri="{FF2B5EF4-FFF2-40B4-BE49-F238E27FC236}">
                  <a16:creationId xmlns:a16="http://schemas.microsoft.com/office/drawing/2014/main" id="{20794722-5859-40D7-810D-CF4A6DAF2CF2}"/>
                </a:ext>
              </a:extLst>
            </p:cNvPr>
            <p:cNvSpPr/>
            <p:nvPr/>
          </p:nvSpPr>
          <p:spPr>
            <a:xfrm>
              <a:off x="17780" y="-5080"/>
              <a:ext cx="1402080" cy="1805940"/>
            </a:xfrm>
            <a:custGeom>
              <a:avLst/>
              <a:gdLst/>
              <a:ahLst/>
              <a:cxnLst/>
              <a:rect l="l" t="t" r="r" b="b"/>
              <a:pathLst>
                <a:path w="1402080" h="1805940">
                  <a:moveTo>
                    <a:pt x="925830" y="565150"/>
                  </a:moveTo>
                  <a:cubicBezTo>
                    <a:pt x="925830" y="441960"/>
                    <a:pt x="668020" y="474980"/>
                    <a:pt x="668020" y="474980"/>
                  </a:cubicBezTo>
                  <a:lnTo>
                    <a:pt x="668020" y="198120"/>
                  </a:lnTo>
                  <a:cubicBezTo>
                    <a:pt x="668020" y="0"/>
                    <a:pt x="403860" y="3810"/>
                    <a:pt x="403860" y="189230"/>
                  </a:cubicBezTo>
                  <a:lnTo>
                    <a:pt x="403860" y="981710"/>
                  </a:lnTo>
                  <a:lnTo>
                    <a:pt x="240030" y="817880"/>
                  </a:lnTo>
                  <a:cubicBezTo>
                    <a:pt x="189230" y="767080"/>
                    <a:pt x="76200" y="748030"/>
                    <a:pt x="38100" y="817880"/>
                  </a:cubicBezTo>
                  <a:cubicBezTo>
                    <a:pt x="0" y="887730"/>
                    <a:pt x="69850" y="981710"/>
                    <a:pt x="69850" y="981710"/>
                  </a:cubicBezTo>
                  <a:cubicBezTo>
                    <a:pt x="69850" y="981710"/>
                    <a:pt x="459740" y="1503680"/>
                    <a:pt x="510540" y="1805940"/>
                  </a:cubicBezTo>
                  <a:lnTo>
                    <a:pt x="1193800" y="1805940"/>
                  </a:lnTo>
                  <a:cubicBezTo>
                    <a:pt x="1193800" y="1793240"/>
                    <a:pt x="1376680" y="1242060"/>
                    <a:pt x="1389380" y="1176020"/>
                  </a:cubicBezTo>
                  <a:cubicBezTo>
                    <a:pt x="1402080" y="1109980"/>
                    <a:pt x="1395730" y="990600"/>
                    <a:pt x="1389380" y="835660"/>
                  </a:cubicBezTo>
                  <a:cubicBezTo>
                    <a:pt x="1383030" y="681990"/>
                    <a:pt x="1238250" y="640080"/>
                    <a:pt x="1173480" y="640080"/>
                  </a:cubicBezTo>
                  <a:lnTo>
                    <a:pt x="1170940" y="643890"/>
                  </a:lnTo>
                  <a:cubicBezTo>
                    <a:pt x="1149350" y="556260"/>
                    <a:pt x="979170" y="565150"/>
                    <a:pt x="925830" y="565150"/>
                  </a:cubicBezTo>
                  <a:close/>
                </a:path>
              </a:pathLst>
            </a:custGeom>
            <a:solidFill>
              <a:srgbClr val="0A97D9"/>
            </a:solidFill>
          </p:spPr>
        </p:sp>
        <p:sp>
          <p:nvSpPr>
            <p:cNvPr id="64" name="Freeform 30">
              <a:extLst>
                <a:ext uri="{FF2B5EF4-FFF2-40B4-BE49-F238E27FC236}">
                  <a16:creationId xmlns:a16="http://schemas.microsoft.com/office/drawing/2014/main" id="{6E18DA7E-D13B-466A-BC41-1D3D6DA6F8C3}"/>
                </a:ext>
              </a:extLst>
            </p:cNvPr>
            <p:cNvSpPr/>
            <p:nvPr/>
          </p:nvSpPr>
          <p:spPr>
            <a:xfrm>
              <a:off x="-33020" y="2540"/>
              <a:ext cx="1494790" cy="1844040"/>
            </a:xfrm>
            <a:custGeom>
              <a:avLst/>
              <a:gdLst/>
              <a:ahLst/>
              <a:cxnLst/>
              <a:rect l="l" t="t" r="r" b="b"/>
              <a:pathLst>
                <a:path w="1494790" h="1844040">
                  <a:moveTo>
                    <a:pt x="1484630" y="863600"/>
                  </a:moveTo>
                  <a:lnTo>
                    <a:pt x="1483360" y="828040"/>
                  </a:lnTo>
                  <a:cubicBezTo>
                    <a:pt x="1477010" y="669290"/>
                    <a:pt x="1344930" y="601980"/>
                    <a:pt x="1248410" y="591820"/>
                  </a:cubicBezTo>
                  <a:cubicBezTo>
                    <a:pt x="1243330" y="585470"/>
                    <a:pt x="1238250" y="577850"/>
                    <a:pt x="1231900" y="572770"/>
                  </a:cubicBezTo>
                  <a:cubicBezTo>
                    <a:pt x="1178560" y="519430"/>
                    <a:pt x="1078230" y="514350"/>
                    <a:pt x="1010920" y="514350"/>
                  </a:cubicBezTo>
                  <a:cubicBezTo>
                    <a:pt x="1004570" y="497840"/>
                    <a:pt x="994410" y="483870"/>
                    <a:pt x="980440" y="471170"/>
                  </a:cubicBezTo>
                  <a:cubicBezTo>
                    <a:pt x="925830" y="422910"/>
                    <a:pt x="824230" y="419100"/>
                    <a:pt x="762000" y="421640"/>
                  </a:cubicBezTo>
                  <a:lnTo>
                    <a:pt x="762000" y="193040"/>
                  </a:lnTo>
                  <a:cubicBezTo>
                    <a:pt x="762000" y="119380"/>
                    <a:pt x="731520" y="73660"/>
                    <a:pt x="707390" y="49530"/>
                  </a:cubicBezTo>
                  <a:cubicBezTo>
                    <a:pt x="674370" y="17780"/>
                    <a:pt x="631190" y="0"/>
                    <a:pt x="584200" y="0"/>
                  </a:cubicBezTo>
                  <a:cubicBezTo>
                    <a:pt x="496570" y="0"/>
                    <a:pt x="408940" y="63500"/>
                    <a:pt x="408940" y="184150"/>
                  </a:cubicBezTo>
                  <a:lnTo>
                    <a:pt x="408940" y="868680"/>
                  </a:lnTo>
                  <a:lnTo>
                    <a:pt x="321310" y="781050"/>
                  </a:lnTo>
                  <a:cubicBezTo>
                    <a:pt x="279400" y="739140"/>
                    <a:pt x="209550" y="716280"/>
                    <a:pt x="149860" y="725170"/>
                  </a:cubicBezTo>
                  <a:cubicBezTo>
                    <a:pt x="105410" y="731520"/>
                    <a:pt x="69850" y="755650"/>
                    <a:pt x="49530" y="791210"/>
                  </a:cubicBezTo>
                  <a:cubicBezTo>
                    <a:pt x="0" y="880110"/>
                    <a:pt x="76200" y="988060"/>
                    <a:pt x="85090" y="1000760"/>
                  </a:cubicBezTo>
                  <a:cubicBezTo>
                    <a:pt x="88900" y="1005840"/>
                    <a:pt x="469900" y="1517650"/>
                    <a:pt x="516890" y="1805940"/>
                  </a:cubicBezTo>
                  <a:lnTo>
                    <a:pt x="516890" y="1807210"/>
                  </a:lnTo>
                  <a:cubicBezTo>
                    <a:pt x="516890" y="1808480"/>
                    <a:pt x="516890" y="1809750"/>
                    <a:pt x="518160" y="1811020"/>
                  </a:cubicBezTo>
                  <a:cubicBezTo>
                    <a:pt x="518160" y="1812290"/>
                    <a:pt x="519430" y="1813560"/>
                    <a:pt x="519430" y="1816100"/>
                  </a:cubicBezTo>
                  <a:cubicBezTo>
                    <a:pt x="519430" y="1817370"/>
                    <a:pt x="520700" y="1818640"/>
                    <a:pt x="520700" y="1818640"/>
                  </a:cubicBezTo>
                  <a:cubicBezTo>
                    <a:pt x="521970" y="1819910"/>
                    <a:pt x="521970" y="1821180"/>
                    <a:pt x="523240" y="1822450"/>
                  </a:cubicBezTo>
                  <a:cubicBezTo>
                    <a:pt x="523240" y="1823720"/>
                    <a:pt x="524510" y="1823720"/>
                    <a:pt x="525780" y="1824990"/>
                  </a:cubicBezTo>
                  <a:cubicBezTo>
                    <a:pt x="527050" y="1826260"/>
                    <a:pt x="528320" y="1827530"/>
                    <a:pt x="528320" y="1828800"/>
                  </a:cubicBezTo>
                  <a:lnTo>
                    <a:pt x="530860" y="1831340"/>
                  </a:lnTo>
                  <a:cubicBezTo>
                    <a:pt x="532130" y="1832610"/>
                    <a:pt x="533400" y="1833880"/>
                    <a:pt x="534670" y="1833880"/>
                  </a:cubicBezTo>
                  <a:lnTo>
                    <a:pt x="537210" y="1836420"/>
                  </a:lnTo>
                  <a:cubicBezTo>
                    <a:pt x="538480" y="1837690"/>
                    <a:pt x="539750" y="1837690"/>
                    <a:pt x="541020" y="1838960"/>
                  </a:cubicBezTo>
                  <a:cubicBezTo>
                    <a:pt x="542290" y="1838960"/>
                    <a:pt x="543560" y="1840230"/>
                    <a:pt x="543560" y="1840230"/>
                  </a:cubicBezTo>
                  <a:cubicBezTo>
                    <a:pt x="544830" y="1841500"/>
                    <a:pt x="547370" y="1841500"/>
                    <a:pt x="548640" y="1841500"/>
                  </a:cubicBezTo>
                  <a:cubicBezTo>
                    <a:pt x="549910" y="1841500"/>
                    <a:pt x="549910" y="1841500"/>
                    <a:pt x="551180" y="1842770"/>
                  </a:cubicBezTo>
                  <a:cubicBezTo>
                    <a:pt x="553720" y="1842770"/>
                    <a:pt x="556260" y="1844040"/>
                    <a:pt x="560070" y="1844040"/>
                  </a:cubicBezTo>
                  <a:lnTo>
                    <a:pt x="1243330" y="1844040"/>
                  </a:lnTo>
                  <a:cubicBezTo>
                    <a:pt x="1264920" y="1844040"/>
                    <a:pt x="1283970" y="1827530"/>
                    <a:pt x="1287780" y="1807210"/>
                  </a:cubicBezTo>
                  <a:cubicBezTo>
                    <a:pt x="1291590" y="1790700"/>
                    <a:pt x="1323340" y="1694180"/>
                    <a:pt x="1352550" y="1600200"/>
                  </a:cubicBezTo>
                  <a:cubicBezTo>
                    <a:pt x="1421130" y="1385570"/>
                    <a:pt x="1474470" y="1217930"/>
                    <a:pt x="1482090" y="1178560"/>
                  </a:cubicBezTo>
                  <a:cubicBezTo>
                    <a:pt x="1494790" y="1111250"/>
                    <a:pt x="1490980" y="1007110"/>
                    <a:pt x="1484630" y="863600"/>
                  </a:cubicBezTo>
                  <a:close/>
                  <a:moveTo>
                    <a:pt x="1395730" y="1160780"/>
                  </a:moveTo>
                  <a:cubicBezTo>
                    <a:pt x="1389380" y="1197610"/>
                    <a:pt x="1316990" y="1422400"/>
                    <a:pt x="1268730" y="1572260"/>
                  </a:cubicBezTo>
                  <a:cubicBezTo>
                    <a:pt x="1236980" y="1671320"/>
                    <a:pt x="1220470" y="1724660"/>
                    <a:pt x="1210310" y="1755140"/>
                  </a:cubicBezTo>
                  <a:lnTo>
                    <a:pt x="596900" y="1755140"/>
                  </a:lnTo>
                  <a:cubicBezTo>
                    <a:pt x="523240" y="1443990"/>
                    <a:pt x="171450" y="969010"/>
                    <a:pt x="156210" y="948690"/>
                  </a:cubicBezTo>
                  <a:cubicBezTo>
                    <a:pt x="144780" y="933450"/>
                    <a:pt x="107950" y="869950"/>
                    <a:pt x="128270" y="833120"/>
                  </a:cubicBezTo>
                  <a:cubicBezTo>
                    <a:pt x="130810" y="829310"/>
                    <a:pt x="138430" y="815340"/>
                    <a:pt x="163830" y="811530"/>
                  </a:cubicBezTo>
                  <a:cubicBezTo>
                    <a:pt x="195580" y="806450"/>
                    <a:pt x="237490" y="820420"/>
                    <a:pt x="260350" y="843280"/>
                  </a:cubicBezTo>
                  <a:lnTo>
                    <a:pt x="370840" y="953770"/>
                  </a:lnTo>
                  <a:cubicBezTo>
                    <a:pt x="386080" y="969010"/>
                    <a:pt x="400050" y="982980"/>
                    <a:pt x="410210" y="994410"/>
                  </a:cubicBezTo>
                  <a:lnTo>
                    <a:pt x="410210" y="1050290"/>
                  </a:lnTo>
                  <a:cubicBezTo>
                    <a:pt x="410210" y="1074420"/>
                    <a:pt x="430530" y="1094740"/>
                    <a:pt x="454660" y="1094740"/>
                  </a:cubicBezTo>
                  <a:cubicBezTo>
                    <a:pt x="478790" y="1094740"/>
                    <a:pt x="499110" y="1074420"/>
                    <a:pt x="499110" y="1050290"/>
                  </a:cubicBezTo>
                  <a:lnTo>
                    <a:pt x="499110" y="181610"/>
                  </a:lnTo>
                  <a:cubicBezTo>
                    <a:pt x="499110" y="115570"/>
                    <a:pt x="542290" y="86360"/>
                    <a:pt x="585470" y="86360"/>
                  </a:cubicBezTo>
                  <a:cubicBezTo>
                    <a:pt x="626110" y="86360"/>
                    <a:pt x="674370" y="113030"/>
                    <a:pt x="674370" y="190500"/>
                  </a:cubicBezTo>
                  <a:lnTo>
                    <a:pt x="674370" y="791210"/>
                  </a:lnTo>
                  <a:cubicBezTo>
                    <a:pt x="674370" y="815340"/>
                    <a:pt x="694690" y="835660"/>
                    <a:pt x="718820" y="835660"/>
                  </a:cubicBezTo>
                  <a:cubicBezTo>
                    <a:pt x="742950" y="835660"/>
                    <a:pt x="763270" y="815340"/>
                    <a:pt x="763270" y="791210"/>
                  </a:cubicBezTo>
                  <a:lnTo>
                    <a:pt x="763270" y="508000"/>
                  </a:lnTo>
                  <a:cubicBezTo>
                    <a:pt x="822960" y="505460"/>
                    <a:pt x="895350" y="511810"/>
                    <a:pt x="923290" y="535940"/>
                  </a:cubicBezTo>
                  <a:cubicBezTo>
                    <a:pt x="929640" y="542290"/>
                    <a:pt x="932180" y="548640"/>
                    <a:pt x="932180" y="557530"/>
                  </a:cubicBezTo>
                  <a:lnTo>
                    <a:pt x="932180" y="802640"/>
                  </a:lnTo>
                  <a:cubicBezTo>
                    <a:pt x="932180" y="826770"/>
                    <a:pt x="952500" y="847090"/>
                    <a:pt x="976630" y="847090"/>
                  </a:cubicBezTo>
                  <a:cubicBezTo>
                    <a:pt x="1000760" y="847090"/>
                    <a:pt x="1021080" y="826770"/>
                    <a:pt x="1021080" y="802640"/>
                  </a:cubicBezTo>
                  <a:lnTo>
                    <a:pt x="1021080" y="601980"/>
                  </a:lnTo>
                  <a:cubicBezTo>
                    <a:pt x="1069340" y="601980"/>
                    <a:pt x="1143000" y="607060"/>
                    <a:pt x="1170940" y="633730"/>
                  </a:cubicBezTo>
                  <a:cubicBezTo>
                    <a:pt x="1177290" y="640080"/>
                    <a:pt x="1179830" y="646430"/>
                    <a:pt x="1179830" y="655320"/>
                  </a:cubicBezTo>
                  <a:lnTo>
                    <a:pt x="1179830" y="894080"/>
                  </a:lnTo>
                  <a:cubicBezTo>
                    <a:pt x="1179830" y="918210"/>
                    <a:pt x="1200150" y="938530"/>
                    <a:pt x="1224280" y="938530"/>
                  </a:cubicBezTo>
                  <a:cubicBezTo>
                    <a:pt x="1248410" y="938530"/>
                    <a:pt x="1268730" y="918210"/>
                    <a:pt x="1268730" y="894080"/>
                  </a:cubicBezTo>
                  <a:lnTo>
                    <a:pt x="1268730" y="684530"/>
                  </a:lnTo>
                  <a:cubicBezTo>
                    <a:pt x="1318260" y="697230"/>
                    <a:pt x="1391920" y="731520"/>
                    <a:pt x="1395730" y="830580"/>
                  </a:cubicBezTo>
                  <a:lnTo>
                    <a:pt x="1397000" y="866140"/>
                  </a:lnTo>
                  <a:cubicBezTo>
                    <a:pt x="1402080" y="999490"/>
                    <a:pt x="1405890" y="1104900"/>
                    <a:pt x="1395730" y="1160780"/>
                  </a:cubicBezTo>
                  <a:close/>
                </a:path>
              </a:pathLst>
            </a:custGeom>
            <a:solidFill>
              <a:srgbClr val="000000"/>
            </a:solidFill>
          </p:spPr>
        </p:sp>
      </p:grpSp>
      <p:sp>
        <p:nvSpPr>
          <p:cNvPr id="65" name="TextBox 18">
            <a:extLst>
              <a:ext uri="{FF2B5EF4-FFF2-40B4-BE49-F238E27FC236}">
                <a16:creationId xmlns:a16="http://schemas.microsoft.com/office/drawing/2014/main" id="{2DE324DC-0C4C-424E-ACAB-D6879125E5BD}"/>
              </a:ext>
            </a:extLst>
          </p:cNvPr>
          <p:cNvSpPr txBox="1"/>
          <p:nvPr/>
        </p:nvSpPr>
        <p:spPr>
          <a:xfrm>
            <a:off x="6021240" y="5054365"/>
            <a:ext cx="1979486" cy="1705852"/>
          </a:xfrm>
          <a:prstGeom prst="rect">
            <a:avLst/>
          </a:prstGeom>
          <a:solidFill>
            <a:schemeClr val="bg1">
              <a:lumMod val="65000"/>
            </a:schemeClr>
          </a:solidFill>
          <a:ln>
            <a:solidFill>
              <a:schemeClr val="bg1">
                <a:lumMod val="65000"/>
              </a:schemeClr>
            </a:solidFill>
          </a:ln>
        </p:spPr>
        <p:txBody>
          <a:bodyPr wrap="square" lIns="0" tIns="0" rIns="0" bIns="0" rtlCol="0" anchor="t">
            <a:spAutoFit/>
          </a:bodyPr>
          <a:lstStyle/>
          <a:p>
            <a:pPr marL="0" lvl="0" indent="0" algn="ctr">
              <a:lnSpc>
                <a:spcPts val="3359"/>
              </a:lnSpc>
              <a:spcBef>
                <a:spcPct val="0"/>
              </a:spcBef>
            </a:pPr>
            <a:r>
              <a:rPr lang="en-US" sz="2399" dirty="0">
                <a:solidFill>
                  <a:schemeClr val="bg1"/>
                </a:solidFill>
                <a:latin typeface="Aileron Regular"/>
              </a:rPr>
              <a:t>Regulatory Framework for Open Banking in Nigeria</a:t>
            </a:r>
          </a:p>
        </p:txBody>
      </p:sp>
      <p:sp>
        <p:nvSpPr>
          <p:cNvPr id="66" name="TextBox 24">
            <a:extLst>
              <a:ext uri="{FF2B5EF4-FFF2-40B4-BE49-F238E27FC236}">
                <a16:creationId xmlns:a16="http://schemas.microsoft.com/office/drawing/2014/main" id="{72B55C4A-0A06-47A5-853F-5C26C1B18886}"/>
              </a:ext>
            </a:extLst>
          </p:cNvPr>
          <p:cNvSpPr txBox="1"/>
          <p:nvPr/>
        </p:nvSpPr>
        <p:spPr>
          <a:xfrm>
            <a:off x="5958468" y="3160469"/>
            <a:ext cx="2963037" cy="457433"/>
          </a:xfrm>
          <a:prstGeom prst="rect">
            <a:avLst/>
          </a:prstGeom>
        </p:spPr>
        <p:txBody>
          <a:bodyPr wrap="square" lIns="0" tIns="0" rIns="0" bIns="0" rtlCol="0" anchor="t">
            <a:spAutoFit/>
          </a:bodyPr>
          <a:lstStyle/>
          <a:p>
            <a:pPr algn="ctr">
              <a:lnSpc>
                <a:spcPts val="3946"/>
              </a:lnSpc>
              <a:spcBef>
                <a:spcPct val="0"/>
              </a:spcBef>
            </a:pPr>
            <a:r>
              <a:rPr lang="en-US" sz="2800" b="1" dirty="0">
                <a:latin typeface="Kollektif" panose="020B0604020202020204" charset="0"/>
              </a:rPr>
              <a:t>February 17</a:t>
            </a:r>
            <a:r>
              <a:rPr lang="en-US" sz="2800" b="1" baseline="30000" dirty="0">
                <a:latin typeface="Kollektif" panose="020B0604020202020204" charset="0"/>
              </a:rPr>
              <a:t>th</a:t>
            </a:r>
            <a:r>
              <a:rPr lang="en-US" sz="2800" b="1" dirty="0">
                <a:latin typeface="Kollektif" panose="020B0604020202020204" charset="0"/>
              </a:rPr>
              <a:t>, 2021</a:t>
            </a:r>
          </a:p>
        </p:txBody>
      </p:sp>
      <p:sp>
        <p:nvSpPr>
          <p:cNvPr id="68" name="TextBox 24">
            <a:extLst>
              <a:ext uri="{FF2B5EF4-FFF2-40B4-BE49-F238E27FC236}">
                <a16:creationId xmlns:a16="http://schemas.microsoft.com/office/drawing/2014/main" id="{B33F6770-C17C-4B68-952E-2EEA7776BD56}"/>
              </a:ext>
            </a:extLst>
          </p:cNvPr>
          <p:cNvSpPr txBox="1"/>
          <p:nvPr/>
        </p:nvSpPr>
        <p:spPr>
          <a:xfrm>
            <a:off x="8506496" y="3868408"/>
            <a:ext cx="2963037" cy="457433"/>
          </a:xfrm>
          <a:prstGeom prst="rect">
            <a:avLst/>
          </a:prstGeom>
        </p:spPr>
        <p:txBody>
          <a:bodyPr wrap="square" lIns="0" tIns="0" rIns="0" bIns="0" rtlCol="0" anchor="t">
            <a:spAutoFit/>
          </a:bodyPr>
          <a:lstStyle/>
          <a:p>
            <a:pPr algn="ctr">
              <a:lnSpc>
                <a:spcPts val="3946"/>
              </a:lnSpc>
              <a:spcBef>
                <a:spcPct val="0"/>
              </a:spcBef>
            </a:pPr>
            <a:r>
              <a:rPr lang="en-US" sz="2800" b="1" dirty="0">
                <a:latin typeface="Kollektif" panose="020B0604020202020204" charset="0"/>
              </a:rPr>
              <a:t>July 27</a:t>
            </a:r>
            <a:r>
              <a:rPr lang="en-US" sz="2800" b="1" baseline="30000" dirty="0">
                <a:latin typeface="Kollektif" panose="020B0604020202020204" charset="0"/>
              </a:rPr>
              <a:t>th</a:t>
            </a:r>
            <a:r>
              <a:rPr lang="en-US" sz="2800" b="1" dirty="0">
                <a:latin typeface="Kollektif" panose="020B0604020202020204" charset="0"/>
              </a:rPr>
              <a:t>, 2021</a:t>
            </a:r>
          </a:p>
        </p:txBody>
      </p:sp>
      <p:sp>
        <p:nvSpPr>
          <p:cNvPr id="69" name="TextBox 24">
            <a:extLst>
              <a:ext uri="{FF2B5EF4-FFF2-40B4-BE49-F238E27FC236}">
                <a16:creationId xmlns:a16="http://schemas.microsoft.com/office/drawing/2014/main" id="{C7E53A0A-EDD9-4D83-8A00-491C7E16C7D3}"/>
              </a:ext>
            </a:extLst>
          </p:cNvPr>
          <p:cNvSpPr txBox="1"/>
          <p:nvPr/>
        </p:nvSpPr>
        <p:spPr>
          <a:xfrm>
            <a:off x="11142232" y="4833941"/>
            <a:ext cx="2963037" cy="457433"/>
          </a:xfrm>
          <a:prstGeom prst="rect">
            <a:avLst/>
          </a:prstGeom>
        </p:spPr>
        <p:txBody>
          <a:bodyPr wrap="square" lIns="0" tIns="0" rIns="0" bIns="0" rtlCol="0" anchor="t">
            <a:spAutoFit/>
          </a:bodyPr>
          <a:lstStyle/>
          <a:p>
            <a:pPr algn="ctr">
              <a:lnSpc>
                <a:spcPts val="3946"/>
              </a:lnSpc>
              <a:spcBef>
                <a:spcPct val="0"/>
              </a:spcBef>
            </a:pPr>
            <a:r>
              <a:rPr lang="en-US" sz="2800" b="1" dirty="0">
                <a:latin typeface="Kollektif" panose="020B0604020202020204" charset="0"/>
              </a:rPr>
              <a:t>October 12</a:t>
            </a:r>
            <a:r>
              <a:rPr lang="en-US" sz="2800" b="1" baseline="30000" dirty="0">
                <a:latin typeface="Kollektif" panose="020B0604020202020204" charset="0"/>
              </a:rPr>
              <a:t>th</a:t>
            </a:r>
            <a:r>
              <a:rPr lang="en-US" sz="2800" b="1" dirty="0">
                <a:latin typeface="Kollektif" panose="020B0604020202020204" charset="0"/>
              </a:rPr>
              <a:t>, 2021</a:t>
            </a:r>
          </a:p>
        </p:txBody>
      </p:sp>
      <p:sp>
        <p:nvSpPr>
          <p:cNvPr id="70" name="TextBox 24">
            <a:extLst>
              <a:ext uri="{FF2B5EF4-FFF2-40B4-BE49-F238E27FC236}">
                <a16:creationId xmlns:a16="http://schemas.microsoft.com/office/drawing/2014/main" id="{720AAA3C-6294-4BF7-BA80-AD7993875A09}"/>
              </a:ext>
            </a:extLst>
          </p:cNvPr>
          <p:cNvSpPr txBox="1"/>
          <p:nvPr/>
        </p:nvSpPr>
        <p:spPr>
          <a:xfrm>
            <a:off x="14013973" y="6156699"/>
            <a:ext cx="2963037" cy="457433"/>
          </a:xfrm>
          <a:prstGeom prst="rect">
            <a:avLst/>
          </a:prstGeom>
        </p:spPr>
        <p:txBody>
          <a:bodyPr wrap="square" lIns="0" tIns="0" rIns="0" bIns="0" rtlCol="0" anchor="t">
            <a:spAutoFit/>
          </a:bodyPr>
          <a:lstStyle/>
          <a:p>
            <a:pPr algn="ctr">
              <a:lnSpc>
                <a:spcPts val="3946"/>
              </a:lnSpc>
              <a:spcBef>
                <a:spcPct val="0"/>
              </a:spcBef>
            </a:pPr>
            <a:r>
              <a:rPr lang="en-US" sz="2800" b="1" dirty="0">
                <a:latin typeface="Kollektif" panose="020B0604020202020204" charset="0"/>
              </a:rPr>
              <a:t>October 25</a:t>
            </a:r>
            <a:r>
              <a:rPr lang="en-US" sz="2800" b="1" baseline="30000" dirty="0">
                <a:latin typeface="Kollektif" panose="020B0604020202020204" charset="0"/>
              </a:rPr>
              <a:t>th</a:t>
            </a:r>
            <a:r>
              <a:rPr lang="en-US" sz="2800" b="1" dirty="0">
                <a:latin typeface="Kollektif" panose="020B0604020202020204" charset="0"/>
              </a:rPr>
              <a:t>, 2021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5000" b="-85000"/>
          </a:stretch>
        </a:blip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0" y="7065308"/>
            <a:ext cx="3221692" cy="3221692"/>
          </a:xfrm>
          <a:prstGeom prst="rect">
            <a:avLst/>
          </a:prstGeom>
        </p:spPr>
      </p:pic>
      <p:sp>
        <p:nvSpPr>
          <p:cNvPr id="8" name="TextBox 8"/>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14</a:t>
            </a:r>
          </a:p>
        </p:txBody>
      </p:sp>
      <p:sp>
        <p:nvSpPr>
          <p:cNvPr id="6" name="Rectangle: Top Corners One Rounded and One Snipped 5">
            <a:extLst>
              <a:ext uri="{FF2B5EF4-FFF2-40B4-BE49-F238E27FC236}">
                <a16:creationId xmlns:a16="http://schemas.microsoft.com/office/drawing/2014/main" id="{12A479FA-E6FE-4385-A980-669B41266093}"/>
              </a:ext>
            </a:extLst>
          </p:cNvPr>
          <p:cNvSpPr/>
          <p:nvPr/>
        </p:nvSpPr>
        <p:spPr>
          <a:xfrm>
            <a:off x="1672571" y="2965597"/>
            <a:ext cx="6553200" cy="5464449"/>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en-US" sz="2000" dirty="0">
                <a:latin typeface="Aileron Regular" panose="020B0604020202020204" charset="0"/>
              </a:rPr>
              <a:t>Launched by the President on 25th October, 2021</a:t>
            </a:r>
          </a:p>
          <a:p>
            <a:pPr marL="285750" indent="-285750">
              <a:buFont typeface="Wingdings" panose="05000000000000000000" pitchFamily="2" charset="2"/>
              <a:buChar char="ü"/>
            </a:pPr>
            <a:r>
              <a:rPr lang="en-US" sz="2000" dirty="0" err="1">
                <a:latin typeface="Aileron Regular" panose="020B0604020202020204" charset="0"/>
              </a:rPr>
              <a:t>eNaira</a:t>
            </a:r>
            <a:r>
              <a:rPr lang="en-US" sz="2000" dirty="0">
                <a:latin typeface="Aileron Regular" panose="020B0604020202020204" charset="0"/>
              </a:rPr>
              <a:t> is an example of a Central Bank Digital Currency(CBDC)</a:t>
            </a:r>
          </a:p>
          <a:p>
            <a:pPr marL="285750" indent="-285750">
              <a:buFont typeface="Wingdings" panose="05000000000000000000" pitchFamily="2" charset="2"/>
              <a:buChar char="ü"/>
            </a:pPr>
            <a:r>
              <a:rPr lang="en-US" sz="2000" dirty="0">
                <a:latin typeface="Aileron Regular" panose="020B0604020202020204" charset="0"/>
              </a:rPr>
              <a:t>This is a part of CBN monetary policies</a:t>
            </a:r>
          </a:p>
          <a:p>
            <a:pPr marL="285750" indent="-285750">
              <a:buFont typeface="Wingdings" panose="05000000000000000000" pitchFamily="2" charset="2"/>
              <a:buChar char="ü"/>
            </a:pPr>
            <a:r>
              <a:rPr lang="en-US" sz="2000" dirty="0">
                <a:latin typeface="Aileron Regular" panose="020B0604020202020204" charset="0"/>
              </a:rPr>
              <a:t>It is the digital version of the country’s national currency</a:t>
            </a:r>
          </a:p>
          <a:p>
            <a:pPr marL="285750" indent="-285750">
              <a:buFont typeface="Wingdings" panose="05000000000000000000" pitchFamily="2" charset="2"/>
              <a:buChar char="ü"/>
            </a:pPr>
            <a:r>
              <a:rPr lang="en-US" sz="2000" dirty="0">
                <a:latin typeface="Aileron Regular" panose="020B0604020202020204" charset="0"/>
              </a:rPr>
              <a:t>It is issued by the CBN</a:t>
            </a:r>
          </a:p>
          <a:p>
            <a:pPr marL="285750" indent="-285750">
              <a:buFont typeface="Wingdings" panose="05000000000000000000" pitchFamily="2" charset="2"/>
              <a:buChar char="ü"/>
            </a:pPr>
            <a:r>
              <a:rPr lang="en-US" sz="2000" dirty="0">
                <a:latin typeface="Aileron Regular" panose="020B0604020202020204" charset="0"/>
              </a:rPr>
              <a:t>Before now digital currency was only accessible to Banks &amp; other FIs but now the CBN wants to make it available to everybody</a:t>
            </a:r>
          </a:p>
          <a:p>
            <a:pPr marL="285750" indent="-285750">
              <a:buFont typeface="Wingdings" panose="05000000000000000000" pitchFamily="2" charset="2"/>
              <a:buChar char="ü"/>
            </a:pPr>
            <a:r>
              <a:rPr lang="en-US" sz="2000" dirty="0">
                <a:latin typeface="Aileron Regular" panose="020B0604020202020204" charset="0"/>
              </a:rPr>
              <a:t>It creates new opportunities for payments and the way the CBN manages the monetary policies</a:t>
            </a:r>
          </a:p>
          <a:p>
            <a:pPr marL="285750" indent="-285750">
              <a:buFont typeface="Wingdings" panose="05000000000000000000" pitchFamily="2" charset="2"/>
              <a:buChar char="ü"/>
            </a:pPr>
            <a:r>
              <a:rPr lang="en-US" sz="2000" dirty="0">
                <a:latin typeface="Aileron Regular" panose="020B0604020202020204" charset="0"/>
              </a:rPr>
              <a:t>It is not a Virtual Asset</a:t>
            </a:r>
          </a:p>
          <a:p>
            <a:pPr marL="285750" indent="-285750">
              <a:buFont typeface="Wingdings" panose="05000000000000000000" pitchFamily="2" charset="2"/>
              <a:buChar char="ü"/>
            </a:pPr>
            <a:r>
              <a:rPr lang="en-US" sz="2000" dirty="0">
                <a:latin typeface="Aileron Regular" panose="020B0604020202020204" charset="0"/>
              </a:rPr>
              <a:t>Functions on existing KYC &amp; AML/CFT Compliance infrastructure</a:t>
            </a:r>
          </a:p>
        </p:txBody>
      </p:sp>
      <p:sp>
        <p:nvSpPr>
          <p:cNvPr id="10" name="Rectangle: Top Corners One Rounded and One Snipped 9">
            <a:extLst>
              <a:ext uri="{FF2B5EF4-FFF2-40B4-BE49-F238E27FC236}">
                <a16:creationId xmlns:a16="http://schemas.microsoft.com/office/drawing/2014/main" id="{658B744E-DCF9-4CDB-884C-1BC417CA3981}"/>
              </a:ext>
            </a:extLst>
          </p:cNvPr>
          <p:cNvSpPr/>
          <p:nvPr/>
        </p:nvSpPr>
        <p:spPr>
          <a:xfrm>
            <a:off x="10668000" y="2945219"/>
            <a:ext cx="6248400" cy="5464448"/>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ü"/>
            </a:pPr>
            <a:r>
              <a:rPr lang="en-US" sz="2400" dirty="0">
                <a:latin typeface="Aileron Regular" panose="020B0604020202020204" charset="0"/>
              </a:rPr>
              <a:t>ML/TF/PF risks associated with cross-border fund transfers and agency banking</a:t>
            </a:r>
          </a:p>
          <a:p>
            <a:pPr marL="342900" indent="-342900">
              <a:buFont typeface="Wingdings" panose="05000000000000000000" pitchFamily="2" charset="2"/>
              <a:buChar char="ü"/>
            </a:pPr>
            <a:r>
              <a:rPr lang="en-US" sz="2400" dirty="0">
                <a:latin typeface="Aileron Regular" panose="020B0604020202020204" charset="0"/>
              </a:rPr>
              <a:t>Cybersecurity</a:t>
            </a:r>
          </a:p>
          <a:p>
            <a:pPr marL="342900" indent="-342900">
              <a:buFont typeface="Wingdings" panose="05000000000000000000" pitchFamily="2" charset="2"/>
              <a:buChar char="ü"/>
            </a:pPr>
            <a:r>
              <a:rPr lang="en-US" sz="2400" dirty="0">
                <a:latin typeface="Aileron Regular" panose="020B0604020202020204" charset="0"/>
              </a:rPr>
              <a:t>Data Protection</a:t>
            </a:r>
          </a:p>
          <a:p>
            <a:pPr marL="342900" indent="-342900">
              <a:buFont typeface="Wingdings" panose="05000000000000000000" pitchFamily="2" charset="2"/>
              <a:buChar char="ü"/>
            </a:pPr>
            <a:r>
              <a:rPr lang="en-US" sz="2400" dirty="0">
                <a:latin typeface="Aileron Regular" panose="020B0604020202020204" charset="0"/>
              </a:rPr>
              <a:t>Legal cases</a:t>
            </a:r>
          </a:p>
          <a:p>
            <a:pPr marL="342900" indent="-342900">
              <a:buFont typeface="Wingdings" panose="05000000000000000000" pitchFamily="2" charset="2"/>
              <a:buChar char="ü"/>
            </a:pPr>
            <a:r>
              <a:rPr lang="en-US" sz="2400" dirty="0">
                <a:latin typeface="Aileron Regular" panose="020B0604020202020204" charset="0"/>
              </a:rPr>
              <a:t>Financial Integrity</a:t>
            </a:r>
          </a:p>
          <a:p>
            <a:pPr marL="342900" indent="-342900">
              <a:buFont typeface="Wingdings" panose="05000000000000000000" pitchFamily="2" charset="2"/>
              <a:buChar char="ü"/>
            </a:pPr>
            <a:r>
              <a:rPr lang="en-US" sz="2400" dirty="0">
                <a:latin typeface="Aileron Regular" panose="020B0604020202020204" charset="0"/>
              </a:rPr>
              <a:t>ML/TF/PF Risk Assessment of </a:t>
            </a:r>
            <a:r>
              <a:rPr lang="en-US" sz="2400" dirty="0" err="1">
                <a:latin typeface="Aileron Regular" panose="020B0604020202020204" charset="0"/>
              </a:rPr>
              <a:t>eNaira</a:t>
            </a:r>
            <a:endParaRPr lang="en-US" sz="2400" dirty="0">
              <a:latin typeface="Aileron Regular" panose="020B0604020202020204" charset="0"/>
            </a:endParaRPr>
          </a:p>
        </p:txBody>
      </p:sp>
      <p:sp>
        <p:nvSpPr>
          <p:cNvPr id="11" name="TextBox 3">
            <a:extLst>
              <a:ext uri="{FF2B5EF4-FFF2-40B4-BE49-F238E27FC236}">
                <a16:creationId xmlns:a16="http://schemas.microsoft.com/office/drawing/2014/main" id="{C611C737-2736-4AE2-BB8A-08847B47DA47}"/>
              </a:ext>
            </a:extLst>
          </p:cNvPr>
          <p:cNvSpPr txBox="1"/>
          <p:nvPr/>
        </p:nvSpPr>
        <p:spPr>
          <a:xfrm>
            <a:off x="3429000" y="2201071"/>
            <a:ext cx="4132519"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Facts</a:t>
            </a:r>
          </a:p>
        </p:txBody>
      </p:sp>
      <p:sp>
        <p:nvSpPr>
          <p:cNvPr id="14" name="TextBox 3">
            <a:extLst>
              <a:ext uri="{FF2B5EF4-FFF2-40B4-BE49-F238E27FC236}">
                <a16:creationId xmlns:a16="http://schemas.microsoft.com/office/drawing/2014/main" id="{1280AAA7-A2E7-4D4B-8A7A-2ABF0B3D0584}"/>
              </a:ext>
            </a:extLst>
          </p:cNvPr>
          <p:cNvSpPr txBox="1"/>
          <p:nvPr/>
        </p:nvSpPr>
        <p:spPr>
          <a:xfrm>
            <a:off x="11563761" y="2117296"/>
            <a:ext cx="4132519"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Compliance Concerns</a:t>
            </a:r>
          </a:p>
        </p:txBody>
      </p:sp>
      <p:sp>
        <p:nvSpPr>
          <p:cNvPr id="15" name="TextBox 24">
            <a:extLst>
              <a:ext uri="{FF2B5EF4-FFF2-40B4-BE49-F238E27FC236}">
                <a16:creationId xmlns:a16="http://schemas.microsoft.com/office/drawing/2014/main" id="{A0920BC9-B0C7-464D-843D-C543728D70A0}"/>
              </a:ext>
            </a:extLst>
          </p:cNvPr>
          <p:cNvSpPr txBox="1"/>
          <p:nvPr/>
        </p:nvSpPr>
        <p:spPr>
          <a:xfrm>
            <a:off x="6096000" y="1094546"/>
            <a:ext cx="8289876" cy="560282"/>
          </a:xfrm>
          <a:prstGeom prst="rect">
            <a:avLst/>
          </a:prstGeom>
        </p:spPr>
        <p:txBody>
          <a:bodyPr wrap="square" lIns="0" tIns="0" rIns="0" bIns="0" rtlCol="0" anchor="t">
            <a:spAutoFit/>
          </a:bodyPr>
          <a:lstStyle/>
          <a:p>
            <a:pPr>
              <a:lnSpc>
                <a:spcPts val="3946"/>
              </a:lnSpc>
              <a:spcBef>
                <a:spcPct val="0"/>
              </a:spcBef>
            </a:pPr>
            <a:r>
              <a:rPr lang="en-US" sz="6500" dirty="0" err="1">
                <a:solidFill>
                  <a:srgbClr val="192954"/>
                </a:solidFill>
                <a:latin typeface="Kollektif Bold"/>
              </a:rPr>
              <a:t>eNaira</a:t>
            </a:r>
            <a:r>
              <a:rPr lang="en-US" sz="6500" dirty="0">
                <a:solidFill>
                  <a:srgbClr val="192954"/>
                </a:solidFill>
                <a:latin typeface="Kollektif Bold"/>
              </a:rPr>
              <a:t> &amp; Compliance</a:t>
            </a:r>
            <a:endParaRPr lang="en-US" sz="6500" b="1" dirty="0">
              <a:latin typeface="Kollektif" panose="020B06040202020202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3" name="TextBox 22">
            <a:extLst>
              <a:ext uri="{FF2B5EF4-FFF2-40B4-BE49-F238E27FC236}">
                <a16:creationId xmlns:a16="http://schemas.microsoft.com/office/drawing/2014/main" id="{05B9F85E-1372-410C-AC99-0BD1C8295A78}"/>
              </a:ext>
            </a:extLst>
          </p:cNvPr>
          <p:cNvSpPr txBox="1"/>
          <p:nvPr/>
        </p:nvSpPr>
        <p:spPr>
          <a:xfrm>
            <a:off x="609600" y="2384867"/>
            <a:ext cx="6148276" cy="2923877"/>
          </a:xfrm>
          <a:prstGeom prst="rect">
            <a:avLst/>
          </a:prstGeom>
        </p:spPr>
        <p:txBody>
          <a:bodyPr wrap="square" lIns="0" tIns="0" rIns="0" bIns="0" rtlCol="0" anchor="t">
            <a:spAutoFit/>
          </a:bodyPr>
          <a:lstStyle/>
          <a:p>
            <a:pPr>
              <a:lnSpc>
                <a:spcPts val="7559"/>
              </a:lnSpc>
            </a:pPr>
            <a:r>
              <a:rPr lang="en-US" sz="6500" dirty="0" err="1">
                <a:solidFill>
                  <a:srgbClr val="192954"/>
                </a:solidFill>
                <a:latin typeface="Kollektif Bold"/>
              </a:rPr>
              <a:t>Hushpuppi</a:t>
            </a:r>
            <a:r>
              <a:rPr lang="en-US" sz="6500" dirty="0">
                <a:solidFill>
                  <a:srgbClr val="192954"/>
                </a:solidFill>
                <a:latin typeface="Kollektif Bold"/>
              </a:rPr>
              <a:t> &amp; The Super Cop: Lessons</a:t>
            </a:r>
          </a:p>
        </p:txBody>
      </p:sp>
      <p:sp>
        <p:nvSpPr>
          <p:cNvPr id="55" name="TextBox 24">
            <a:extLst>
              <a:ext uri="{FF2B5EF4-FFF2-40B4-BE49-F238E27FC236}">
                <a16:creationId xmlns:a16="http://schemas.microsoft.com/office/drawing/2014/main" id="{24808222-B5ED-449C-8B38-6E875314240B}"/>
              </a:ext>
            </a:extLst>
          </p:cNvPr>
          <p:cNvSpPr txBox="1"/>
          <p:nvPr/>
        </p:nvSpPr>
        <p:spPr>
          <a:xfrm>
            <a:off x="609600" y="5981700"/>
            <a:ext cx="5192786" cy="1457707"/>
          </a:xfrm>
          <a:prstGeom prst="rect">
            <a:avLst/>
          </a:prstGeom>
        </p:spPr>
        <p:txBody>
          <a:bodyPr wrap="square" lIns="0" tIns="0" rIns="0" bIns="0" rtlCol="0" anchor="t">
            <a:spAutoFit/>
          </a:bodyPr>
          <a:lstStyle/>
          <a:p>
            <a:pPr algn="ctr">
              <a:lnSpc>
                <a:spcPts val="3946"/>
              </a:lnSpc>
              <a:spcBef>
                <a:spcPct val="0"/>
              </a:spcBef>
            </a:pPr>
            <a:r>
              <a:rPr lang="en-US" sz="2800" dirty="0">
                <a:latin typeface="Kollektif" panose="020B0604020202020204" charset="0"/>
              </a:rPr>
              <a:t>Notable Lessons from the case of </a:t>
            </a:r>
            <a:r>
              <a:rPr lang="en-US" sz="2800" dirty="0" err="1">
                <a:latin typeface="Kollektif" panose="020B0604020202020204" charset="0"/>
              </a:rPr>
              <a:t>Hushpuppi</a:t>
            </a:r>
            <a:r>
              <a:rPr lang="en-US" sz="2800" dirty="0">
                <a:latin typeface="Kollektif" panose="020B0604020202020204" charset="0"/>
              </a:rPr>
              <a:t> the Billionaire Gucci Master &amp; the Super Cop</a:t>
            </a:r>
          </a:p>
        </p:txBody>
      </p:sp>
      <p:grpSp>
        <p:nvGrpSpPr>
          <p:cNvPr id="56" name="Group 19">
            <a:extLst>
              <a:ext uri="{FF2B5EF4-FFF2-40B4-BE49-F238E27FC236}">
                <a16:creationId xmlns:a16="http://schemas.microsoft.com/office/drawing/2014/main" id="{527D72A6-2691-46C2-8C36-129FF9B024A3}"/>
              </a:ext>
            </a:extLst>
          </p:cNvPr>
          <p:cNvGrpSpPr/>
          <p:nvPr/>
        </p:nvGrpSpPr>
        <p:grpSpPr>
          <a:xfrm rot="-9622901">
            <a:off x="-6378575" y="9716573"/>
            <a:ext cx="20124627" cy="8722700"/>
            <a:chOff x="0" y="0"/>
            <a:chExt cx="31686624" cy="13734063"/>
          </a:xfrm>
          <a:solidFill>
            <a:srgbClr val="013A8F"/>
          </a:solidFill>
        </p:grpSpPr>
        <p:sp>
          <p:nvSpPr>
            <p:cNvPr id="57" name="Freeform 20">
              <a:extLst>
                <a:ext uri="{FF2B5EF4-FFF2-40B4-BE49-F238E27FC236}">
                  <a16:creationId xmlns:a16="http://schemas.microsoft.com/office/drawing/2014/main" id="{B09306FE-D1F9-4AE3-9264-83277C32EAAA}"/>
                </a:ext>
              </a:extLst>
            </p:cNvPr>
            <p:cNvSpPr/>
            <p:nvPr/>
          </p:nvSpPr>
          <p:spPr>
            <a:xfrm>
              <a:off x="0" y="0"/>
              <a:ext cx="31686624" cy="13734062"/>
            </a:xfrm>
            <a:custGeom>
              <a:avLst/>
              <a:gdLst/>
              <a:ahLst/>
              <a:cxnLst/>
              <a:rect l="l" t="t" r="r" b="b"/>
              <a:pathLst>
                <a:path w="31686624" h="13734062">
                  <a:moveTo>
                    <a:pt x="0" y="0"/>
                  </a:moveTo>
                  <a:lnTo>
                    <a:pt x="31686624" y="0"/>
                  </a:lnTo>
                  <a:lnTo>
                    <a:pt x="31686624" y="13734062"/>
                  </a:lnTo>
                  <a:lnTo>
                    <a:pt x="0" y="13734062"/>
                  </a:lnTo>
                  <a:close/>
                </a:path>
              </a:pathLst>
            </a:custGeom>
            <a:grpFill/>
            <a:ln>
              <a:solidFill>
                <a:srgbClr val="013A8F"/>
              </a:solidFill>
            </a:ln>
          </p:spPr>
        </p:sp>
      </p:grpSp>
      <p:sp>
        <p:nvSpPr>
          <p:cNvPr id="58" name="AutoShape 2">
            <a:extLst>
              <a:ext uri="{FF2B5EF4-FFF2-40B4-BE49-F238E27FC236}">
                <a16:creationId xmlns:a16="http://schemas.microsoft.com/office/drawing/2014/main" id="{9C60A289-06B9-4CF8-8EA4-B064FE9ACD8F}"/>
              </a:ext>
            </a:extLst>
          </p:cNvPr>
          <p:cNvSpPr/>
          <p:nvPr/>
        </p:nvSpPr>
        <p:spPr>
          <a:xfrm>
            <a:off x="1684976" y="8658293"/>
            <a:ext cx="14918048" cy="0"/>
          </a:xfrm>
          <a:prstGeom prst="line">
            <a:avLst/>
          </a:prstGeom>
          <a:ln w="9525" cap="rnd">
            <a:solidFill>
              <a:srgbClr val="000000"/>
            </a:solidFill>
            <a:prstDash val="solid"/>
            <a:headEnd type="none" w="sm" len="sm"/>
            <a:tailEnd type="none" w="sm" len="sm"/>
          </a:ln>
        </p:spPr>
      </p:sp>
      <p:sp>
        <p:nvSpPr>
          <p:cNvPr id="59" name="TextBox 4">
            <a:extLst>
              <a:ext uri="{FF2B5EF4-FFF2-40B4-BE49-F238E27FC236}">
                <a16:creationId xmlns:a16="http://schemas.microsoft.com/office/drawing/2014/main" id="{3E836F7C-29F1-4713-A3D1-C10CB865304E}"/>
              </a:ext>
            </a:extLst>
          </p:cNvPr>
          <p:cNvSpPr txBox="1"/>
          <p:nvPr/>
        </p:nvSpPr>
        <p:spPr>
          <a:xfrm>
            <a:off x="14778904" y="8886538"/>
            <a:ext cx="1824120" cy="328295"/>
          </a:xfrm>
          <a:prstGeom prst="rect">
            <a:avLst/>
          </a:prstGeom>
        </p:spPr>
        <p:txBody>
          <a:bodyPr wrap="square"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15</a:t>
            </a:r>
          </a:p>
        </p:txBody>
      </p:sp>
      <p:sp>
        <p:nvSpPr>
          <p:cNvPr id="2" name="Arrow: Left-Up 1">
            <a:extLst>
              <a:ext uri="{FF2B5EF4-FFF2-40B4-BE49-F238E27FC236}">
                <a16:creationId xmlns:a16="http://schemas.microsoft.com/office/drawing/2014/main" id="{4C236BD9-45DC-4857-999A-A2E0D8993C91}"/>
              </a:ext>
            </a:extLst>
          </p:cNvPr>
          <p:cNvSpPr/>
          <p:nvPr/>
        </p:nvSpPr>
        <p:spPr>
          <a:xfrm>
            <a:off x="6136314" y="3348028"/>
            <a:ext cx="1243124" cy="4163780"/>
          </a:xfrm>
          <a:prstGeom prst="leftUpArrow">
            <a:avLst>
              <a:gd name="adj1" fmla="val 21313"/>
              <a:gd name="adj2" fmla="val 24107"/>
              <a:gd name="adj3" fmla="val 25000"/>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24">
            <a:extLst>
              <a:ext uri="{FF2B5EF4-FFF2-40B4-BE49-F238E27FC236}">
                <a16:creationId xmlns:a16="http://schemas.microsoft.com/office/drawing/2014/main" id="{594A8328-B752-46A4-9B24-3EC9BFB17365}"/>
              </a:ext>
            </a:extLst>
          </p:cNvPr>
          <p:cNvSpPr txBox="1"/>
          <p:nvPr/>
        </p:nvSpPr>
        <p:spPr>
          <a:xfrm>
            <a:off x="8153400" y="3126129"/>
            <a:ext cx="8678224" cy="4958922"/>
          </a:xfrm>
          <a:prstGeom prst="rect">
            <a:avLst/>
          </a:prstGeom>
        </p:spPr>
        <p:txBody>
          <a:bodyPr wrap="square" lIns="0" tIns="0" rIns="0" bIns="0" rtlCol="0" anchor="t">
            <a:spAutoFit/>
          </a:bodyPr>
          <a:lstStyle/>
          <a:p>
            <a:pPr marL="457200" indent="-457200">
              <a:lnSpc>
                <a:spcPts val="3946"/>
              </a:lnSpc>
              <a:spcBef>
                <a:spcPct val="0"/>
              </a:spcBef>
              <a:buFont typeface="Wingdings" panose="05000000000000000000" pitchFamily="2" charset="2"/>
              <a:buChar char="v"/>
            </a:pPr>
            <a:r>
              <a:rPr lang="en-US" sz="2400" dirty="0">
                <a:latin typeface="Aileron Regular" panose="020B0604020202020204" charset="0"/>
              </a:rPr>
              <a:t>Pay attention to what goes on with your customers &amp; clients on Social Media</a:t>
            </a:r>
          </a:p>
          <a:p>
            <a:pPr marL="457200" indent="-457200">
              <a:lnSpc>
                <a:spcPts val="3946"/>
              </a:lnSpc>
              <a:spcBef>
                <a:spcPct val="0"/>
              </a:spcBef>
              <a:buFont typeface="Wingdings" panose="05000000000000000000" pitchFamily="2" charset="2"/>
              <a:buChar char="v"/>
            </a:pPr>
            <a:r>
              <a:rPr lang="en-US" sz="2400" dirty="0">
                <a:latin typeface="Aileron Regular" panose="020B0604020202020204" charset="0"/>
              </a:rPr>
              <a:t>Pay close attention to Social Media Influencers &amp; those displaying wealth and transaction patterns of your customers/clients</a:t>
            </a:r>
          </a:p>
          <a:p>
            <a:pPr marL="457200" indent="-457200">
              <a:lnSpc>
                <a:spcPts val="3946"/>
              </a:lnSpc>
              <a:spcBef>
                <a:spcPct val="0"/>
              </a:spcBef>
              <a:buFont typeface="Wingdings" panose="05000000000000000000" pitchFamily="2" charset="2"/>
              <a:buChar char="v"/>
            </a:pPr>
            <a:r>
              <a:rPr lang="en-US" sz="2400" dirty="0">
                <a:latin typeface="Aileron Regular" panose="020B0604020202020204" charset="0"/>
              </a:rPr>
              <a:t>Watch Adverse Media mention of your customers &amp; their associates </a:t>
            </a:r>
          </a:p>
          <a:p>
            <a:pPr marL="457200" indent="-457200">
              <a:lnSpc>
                <a:spcPts val="3946"/>
              </a:lnSpc>
              <a:spcBef>
                <a:spcPct val="0"/>
              </a:spcBef>
              <a:buFont typeface="Wingdings" panose="05000000000000000000" pitchFamily="2" charset="2"/>
              <a:buChar char="v"/>
            </a:pPr>
            <a:r>
              <a:rPr lang="en-US" sz="2400" dirty="0">
                <a:latin typeface="Aileron Regular" panose="020B0604020202020204" charset="0"/>
              </a:rPr>
              <a:t>LEA Officers(irrespective of rank) are now complicit. Monitor accounts of LEAs for SAR/STR</a:t>
            </a:r>
          </a:p>
          <a:p>
            <a:pPr>
              <a:lnSpc>
                <a:spcPts val="3946"/>
              </a:lnSpc>
              <a:spcBef>
                <a:spcPct val="0"/>
              </a:spcBef>
            </a:pPr>
            <a:endParaRPr lang="en-US" sz="2800" dirty="0">
              <a:latin typeface="Aileron Regular" panose="020B0604020202020204" charset="0"/>
            </a:endParaRPr>
          </a:p>
        </p:txBody>
      </p:sp>
      <p:grpSp>
        <p:nvGrpSpPr>
          <p:cNvPr id="11" name="Group 2">
            <a:extLst>
              <a:ext uri="{FF2B5EF4-FFF2-40B4-BE49-F238E27FC236}">
                <a16:creationId xmlns:a16="http://schemas.microsoft.com/office/drawing/2014/main" id="{C7178E3C-2B02-4851-A312-7A41C61208AE}"/>
              </a:ext>
            </a:extLst>
          </p:cNvPr>
          <p:cNvGrpSpPr/>
          <p:nvPr/>
        </p:nvGrpSpPr>
        <p:grpSpPr>
          <a:xfrm rot="-9622901">
            <a:off x="870248" y="-3330947"/>
            <a:ext cx="21500177" cy="4524647"/>
            <a:chOff x="0" y="0"/>
            <a:chExt cx="31686624" cy="14093347"/>
          </a:xfrm>
        </p:grpSpPr>
        <p:sp>
          <p:nvSpPr>
            <p:cNvPr id="12" name="Freeform 3">
              <a:extLst>
                <a:ext uri="{FF2B5EF4-FFF2-40B4-BE49-F238E27FC236}">
                  <a16:creationId xmlns:a16="http://schemas.microsoft.com/office/drawing/2014/main" id="{D43169B3-D298-4804-AF3A-06C6239A9610}"/>
                </a:ext>
              </a:extLst>
            </p:cNvPr>
            <p:cNvSpPr/>
            <p:nvPr/>
          </p:nvSpPr>
          <p:spPr>
            <a:xfrm>
              <a:off x="0" y="0"/>
              <a:ext cx="31686624" cy="14093346"/>
            </a:xfrm>
            <a:custGeom>
              <a:avLst/>
              <a:gdLst/>
              <a:ahLst/>
              <a:cxnLst/>
              <a:rect l="l" t="t" r="r" b="b"/>
              <a:pathLst>
                <a:path w="31686624" h="14093346">
                  <a:moveTo>
                    <a:pt x="0" y="0"/>
                  </a:moveTo>
                  <a:lnTo>
                    <a:pt x="31686624" y="0"/>
                  </a:lnTo>
                  <a:lnTo>
                    <a:pt x="31686624" y="14093346"/>
                  </a:lnTo>
                  <a:lnTo>
                    <a:pt x="0" y="14093346"/>
                  </a:lnTo>
                  <a:close/>
                </a:path>
              </a:pathLst>
            </a:custGeom>
            <a:solidFill>
              <a:srgbClr val="26BDE2"/>
            </a:solidFill>
          </p:spPr>
        </p:sp>
      </p:grpSp>
    </p:spTree>
    <p:extLst>
      <p:ext uri="{BB962C8B-B14F-4D97-AF65-F5344CB8AC3E}">
        <p14:creationId xmlns:p14="http://schemas.microsoft.com/office/powerpoint/2010/main" val="3489904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16</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9" name="TextBox 24">
            <a:extLst>
              <a:ext uri="{FF2B5EF4-FFF2-40B4-BE49-F238E27FC236}">
                <a16:creationId xmlns:a16="http://schemas.microsoft.com/office/drawing/2014/main" id="{B5F65F07-0C62-496B-AC25-61242EB93BD3}"/>
              </a:ext>
            </a:extLst>
          </p:cNvPr>
          <p:cNvSpPr txBox="1"/>
          <p:nvPr/>
        </p:nvSpPr>
        <p:spPr>
          <a:xfrm rot="16200000">
            <a:off x="-968984" y="3142096"/>
            <a:ext cx="6368341" cy="1060418"/>
          </a:xfrm>
          <a:prstGeom prst="rect">
            <a:avLst/>
          </a:prstGeom>
        </p:spPr>
        <p:txBody>
          <a:bodyPr wrap="square" lIns="0" tIns="0" rIns="0" bIns="0" rtlCol="0" anchor="t">
            <a:spAutoFit/>
          </a:bodyPr>
          <a:lstStyle/>
          <a:p>
            <a:pPr>
              <a:lnSpc>
                <a:spcPts val="3946"/>
              </a:lnSpc>
              <a:spcBef>
                <a:spcPct val="0"/>
              </a:spcBef>
            </a:pPr>
            <a:r>
              <a:rPr lang="en-US" sz="6500" b="1" dirty="0">
                <a:solidFill>
                  <a:srgbClr val="192954"/>
                </a:solidFill>
                <a:latin typeface="Kollektif Bold"/>
              </a:rPr>
              <a:t>Yahoo-Yahoo Ecosystem</a:t>
            </a:r>
            <a:endParaRPr lang="en-US" sz="6500" b="1" dirty="0">
              <a:latin typeface="Kollektif" panose="020B0604020202020204" charset="0"/>
            </a:endParaRPr>
          </a:p>
        </p:txBody>
      </p:sp>
      <p:sp>
        <p:nvSpPr>
          <p:cNvPr id="11" name="TextBox 3">
            <a:extLst>
              <a:ext uri="{FF2B5EF4-FFF2-40B4-BE49-F238E27FC236}">
                <a16:creationId xmlns:a16="http://schemas.microsoft.com/office/drawing/2014/main" id="{5687901A-1946-4E9B-94E3-E1750C0F08E8}"/>
              </a:ext>
            </a:extLst>
          </p:cNvPr>
          <p:cNvSpPr txBox="1"/>
          <p:nvPr/>
        </p:nvSpPr>
        <p:spPr>
          <a:xfrm>
            <a:off x="3736165" y="1656025"/>
            <a:ext cx="4132519"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Actors &amp; Players</a:t>
            </a:r>
          </a:p>
        </p:txBody>
      </p:sp>
      <p:sp>
        <p:nvSpPr>
          <p:cNvPr id="12" name="TextBox 3">
            <a:extLst>
              <a:ext uri="{FF2B5EF4-FFF2-40B4-BE49-F238E27FC236}">
                <a16:creationId xmlns:a16="http://schemas.microsoft.com/office/drawing/2014/main" id="{A6AF3C10-231B-490C-96E7-07BCC9249263}"/>
              </a:ext>
            </a:extLst>
          </p:cNvPr>
          <p:cNvSpPr txBox="1"/>
          <p:nvPr/>
        </p:nvSpPr>
        <p:spPr>
          <a:xfrm>
            <a:off x="10278140" y="1591780"/>
            <a:ext cx="4132519"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Hotbeds</a:t>
            </a:r>
          </a:p>
        </p:txBody>
      </p:sp>
      <p:sp>
        <p:nvSpPr>
          <p:cNvPr id="13" name="TextBox 3">
            <a:extLst>
              <a:ext uri="{FF2B5EF4-FFF2-40B4-BE49-F238E27FC236}">
                <a16:creationId xmlns:a16="http://schemas.microsoft.com/office/drawing/2014/main" id="{CCBAC616-8507-4F60-92B0-6AF6CF6F5C1F}"/>
              </a:ext>
            </a:extLst>
          </p:cNvPr>
          <p:cNvSpPr txBox="1"/>
          <p:nvPr/>
        </p:nvSpPr>
        <p:spPr>
          <a:xfrm>
            <a:off x="6723617" y="5693074"/>
            <a:ext cx="4132519" cy="463268"/>
          </a:xfrm>
          <a:prstGeom prst="rect">
            <a:avLst/>
          </a:prstGeom>
        </p:spPr>
        <p:txBody>
          <a:bodyPr wrap="square" lIns="0" tIns="0" rIns="0" bIns="0" rtlCol="0" anchor="t">
            <a:spAutoFit/>
          </a:bodyPr>
          <a:lstStyle/>
          <a:p>
            <a:pPr algn="ctr">
              <a:lnSpc>
                <a:spcPts val="3946"/>
              </a:lnSpc>
              <a:spcBef>
                <a:spcPct val="0"/>
              </a:spcBef>
            </a:pPr>
            <a:r>
              <a:rPr lang="en-US" sz="3000" b="1" dirty="0">
                <a:latin typeface="Kollektif" panose="020B0604020202020204" charset="0"/>
              </a:rPr>
              <a:t>Enablers</a:t>
            </a:r>
          </a:p>
        </p:txBody>
      </p:sp>
      <p:sp>
        <p:nvSpPr>
          <p:cNvPr id="6" name="Flowchart: Manual Input 5">
            <a:extLst>
              <a:ext uri="{FF2B5EF4-FFF2-40B4-BE49-F238E27FC236}">
                <a16:creationId xmlns:a16="http://schemas.microsoft.com/office/drawing/2014/main" id="{40FA96A3-7C21-44F0-BBEE-D95EB1A4C258}"/>
              </a:ext>
            </a:extLst>
          </p:cNvPr>
          <p:cNvSpPr/>
          <p:nvPr/>
        </p:nvSpPr>
        <p:spPr>
          <a:xfrm>
            <a:off x="3690093" y="2789813"/>
            <a:ext cx="4513519" cy="2269376"/>
          </a:xfrm>
          <a:prstGeom prst="flowChartManualInpu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ileron Regular" panose="020B0604020202020204" charset="0"/>
              </a:rPr>
              <a:t>-Mostly Youth &amp; Undergraduate students</a:t>
            </a:r>
          </a:p>
          <a:p>
            <a:pPr algn="ctr"/>
            <a:r>
              <a:rPr lang="en-US" sz="2400" dirty="0">
                <a:latin typeface="Aileron Regular" panose="020B0604020202020204" charset="0"/>
              </a:rPr>
              <a:t>-G-boys</a:t>
            </a:r>
          </a:p>
          <a:p>
            <a:pPr algn="ctr"/>
            <a:endParaRPr lang="en-US" dirty="0"/>
          </a:p>
        </p:txBody>
      </p:sp>
      <p:sp>
        <p:nvSpPr>
          <p:cNvPr id="14" name="Flowchart: Manual Input 13">
            <a:extLst>
              <a:ext uri="{FF2B5EF4-FFF2-40B4-BE49-F238E27FC236}">
                <a16:creationId xmlns:a16="http://schemas.microsoft.com/office/drawing/2014/main" id="{702CDA55-DD33-4DD4-AAB6-0A8FE0F399B1}"/>
              </a:ext>
            </a:extLst>
          </p:cNvPr>
          <p:cNvSpPr/>
          <p:nvPr/>
        </p:nvSpPr>
        <p:spPr>
          <a:xfrm>
            <a:off x="9997262" y="2503456"/>
            <a:ext cx="5266660" cy="2551201"/>
          </a:xfrm>
          <a:prstGeom prst="flowChartManualInpu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ileron Regular" panose="020B0604020202020204" charset="0"/>
              </a:rPr>
              <a:t> -Lagos (Lekki/1004/Ikorodu)</a:t>
            </a:r>
          </a:p>
          <a:p>
            <a:pPr algn="ctr"/>
            <a:r>
              <a:rPr lang="en-US" sz="2400" dirty="0">
                <a:latin typeface="Aileron Regular" panose="020B0604020202020204" charset="0"/>
              </a:rPr>
              <a:t>-Abuja    -Benin    -Asaba    -Abeokuta   -Owerri,    -Ado-Ekiti    -Ibadan    -Osogbo    -Ijebu-ode    -</a:t>
            </a:r>
            <a:r>
              <a:rPr lang="en-US" sz="2400" dirty="0" err="1">
                <a:latin typeface="Aileron Regular" panose="020B0604020202020204" charset="0"/>
              </a:rPr>
              <a:t>Ogbomoso</a:t>
            </a:r>
            <a:endParaRPr lang="en-US" sz="2400" dirty="0">
              <a:latin typeface="Aileron Regular" panose="020B0604020202020204" charset="0"/>
            </a:endParaRPr>
          </a:p>
          <a:p>
            <a:pPr algn="ctr"/>
            <a:endParaRPr lang="en-US" dirty="0"/>
          </a:p>
        </p:txBody>
      </p:sp>
      <p:sp>
        <p:nvSpPr>
          <p:cNvPr id="17" name="Flowchart: Manual Input 16">
            <a:extLst>
              <a:ext uri="{FF2B5EF4-FFF2-40B4-BE49-F238E27FC236}">
                <a16:creationId xmlns:a16="http://schemas.microsoft.com/office/drawing/2014/main" id="{B943D554-95B0-4F1D-9AFC-E7307CEF4E11}"/>
              </a:ext>
            </a:extLst>
          </p:cNvPr>
          <p:cNvSpPr/>
          <p:nvPr/>
        </p:nvSpPr>
        <p:spPr>
          <a:xfrm>
            <a:off x="6510670" y="6318670"/>
            <a:ext cx="5266660" cy="2098517"/>
          </a:xfrm>
          <a:prstGeom prst="flowChartManualInpu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ileron Regular" panose="020B0604020202020204" charset="0"/>
              </a:rPr>
              <a:t>- IMTOs, Gift Cards, TBML, Hotels    -Lounges    -Clubs    - Luxury Shops    -Car Shops    -Boutiques</a:t>
            </a:r>
          </a:p>
          <a:p>
            <a:pPr algn="ct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352668-79DD-4618-AFCE-C7ADC52DEBAD}"/>
              </a:ext>
            </a:extLst>
          </p:cNvPr>
          <p:cNvSpPr/>
          <p:nvPr/>
        </p:nvSpPr>
        <p:spPr>
          <a:xfrm>
            <a:off x="0" y="6515100"/>
            <a:ext cx="18288000" cy="3771900"/>
          </a:xfrm>
          <a:prstGeom prst="rect">
            <a:avLst/>
          </a:prstGeom>
          <a:solidFill>
            <a:srgbClr val="013A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9">
            <a:extLst>
              <a:ext uri="{FF2B5EF4-FFF2-40B4-BE49-F238E27FC236}">
                <a16:creationId xmlns:a16="http://schemas.microsoft.com/office/drawing/2014/main" id="{CB2BB390-5949-4DEF-8AE8-114D30B8F5A7}"/>
              </a:ext>
            </a:extLst>
          </p:cNvPr>
          <p:cNvSpPr txBox="1"/>
          <p:nvPr/>
        </p:nvSpPr>
        <p:spPr>
          <a:xfrm>
            <a:off x="3962400" y="7913737"/>
            <a:ext cx="9906000" cy="974626"/>
          </a:xfrm>
          <a:prstGeom prst="rect">
            <a:avLst/>
          </a:prstGeom>
        </p:spPr>
        <p:txBody>
          <a:bodyPr wrap="square" lIns="0" tIns="0" rIns="0" bIns="0" rtlCol="0" anchor="t">
            <a:spAutoFit/>
          </a:bodyPr>
          <a:lstStyle/>
          <a:p>
            <a:pPr algn="ctr">
              <a:lnSpc>
                <a:spcPts val="7560"/>
              </a:lnSpc>
            </a:pPr>
            <a:r>
              <a:rPr lang="en-US" sz="7200" dirty="0">
                <a:solidFill>
                  <a:schemeClr val="bg1"/>
                </a:solidFill>
                <a:latin typeface="Kollektif Bold"/>
              </a:rPr>
              <a:t>Outlook for 2022</a:t>
            </a:r>
          </a:p>
        </p:txBody>
      </p:sp>
    </p:spTree>
    <p:extLst>
      <p:ext uri="{BB962C8B-B14F-4D97-AF65-F5344CB8AC3E}">
        <p14:creationId xmlns:p14="http://schemas.microsoft.com/office/powerpoint/2010/main" val="3852928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18</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12" name="TextBox 24">
            <a:extLst>
              <a:ext uri="{FF2B5EF4-FFF2-40B4-BE49-F238E27FC236}">
                <a16:creationId xmlns:a16="http://schemas.microsoft.com/office/drawing/2014/main" id="{A90B4CA7-B343-4583-B922-233C4DD553D8}"/>
              </a:ext>
            </a:extLst>
          </p:cNvPr>
          <p:cNvSpPr txBox="1"/>
          <p:nvPr/>
        </p:nvSpPr>
        <p:spPr>
          <a:xfrm>
            <a:off x="914400" y="1610846"/>
            <a:ext cx="6934200" cy="560282"/>
          </a:xfrm>
          <a:prstGeom prst="rect">
            <a:avLst/>
          </a:prstGeom>
        </p:spPr>
        <p:txBody>
          <a:bodyPr wrap="square" lIns="0" tIns="0" rIns="0" bIns="0" rtlCol="0" anchor="t">
            <a:spAutoFit/>
          </a:bodyPr>
          <a:lstStyle/>
          <a:p>
            <a:pPr>
              <a:lnSpc>
                <a:spcPts val="3946"/>
              </a:lnSpc>
              <a:spcBef>
                <a:spcPct val="0"/>
              </a:spcBef>
            </a:pPr>
            <a:r>
              <a:rPr lang="en-US" sz="6500" dirty="0">
                <a:solidFill>
                  <a:srgbClr val="192954"/>
                </a:solidFill>
                <a:latin typeface="Kollektif Bold"/>
              </a:rPr>
              <a:t>Determinants</a:t>
            </a:r>
            <a:endParaRPr lang="en-US" sz="6500" b="1" dirty="0">
              <a:latin typeface="Kollektif" panose="020B0604020202020204" charset="0"/>
            </a:endParaRPr>
          </a:p>
        </p:txBody>
      </p:sp>
      <p:sp>
        <p:nvSpPr>
          <p:cNvPr id="14" name="TextBox 24">
            <a:extLst>
              <a:ext uri="{FF2B5EF4-FFF2-40B4-BE49-F238E27FC236}">
                <a16:creationId xmlns:a16="http://schemas.microsoft.com/office/drawing/2014/main" id="{1274F563-3FDB-4D3A-9DA3-C4173F0194DC}"/>
              </a:ext>
            </a:extLst>
          </p:cNvPr>
          <p:cNvSpPr txBox="1"/>
          <p:nvPr/>
        </p:nvSpPr>
        <p:spPr>
          <a:xfrm>
            <a:off x="3657600" y="3621993"/>
            <a:ext cx="4868224" cy="3904787"/>
          </a:xfrm>
          <a:prstGeom prst="rect">
            <a:avLst/>
          </a:prstGeom>
        </p:spPr>
        <p:txBody>
          <a:bodyPr wrap="square" lIns="0" tIns="0" rIns="0" bIns="0" rtlCol="0" anchor="t">
            <a:spAutoFit/>
          </a:bodyPr>
          <a:lstStyle/>
          <a:p>
            <a:pPr marL="342900" indent="-342900">
              <a:buFont typeface="Courier New" panose="02070309020205020404" pitchFamily="49" charset="0"/>
              <a:buChar char="o"/>
            </a:pPr>
            <a:r>
              <a:rPr lang="en-US" sz="2800" dirty="0">
                <a:latin typeface="Aileron Regular" panose="020B0604020202020204" charset="0"/>
              </a:rPr>
              <a:t>Post-Covid Hangover</a:t>
            </a:r>
          </a:p>
          <a:p>
            <a:pPr marL="342900" indent="-342900">
              <a:buFont typeface="Courier New" panose="02070309020205020404" pitchFamily="49" charset="0"/>
              <a:buChar char="o"/>
            </a:pPr>
            <a:r>
              <a:rPr lang="en-US" sz="2800" dirty="0">
                <a:latin typeface="Aileron Regular" panose="020B0604020202020204" charset="0"/>
              </a:rPr>
              <a:t>Elections &amp; Politicking </a:t>
            </a:r>
          </a:p>
          <a:p>
            <a:pPr marL="342900" indent="-342900">
              <a:buFont typeface="Courier New" panose="02070309020205020404" pitchFamily="49" charset="0"/>
              <a:buChar char="o"/>
            </a:pPr>
            <a:r>
              <a:rPr lang="en-US" sz="2800" dirty="0">
                <a:latin typeface="Aileron Regular" panose="020B0604020202020204" charset="0"/>
              </a:rPr>
              <a:t>Woke Generation Demands</a:t>
            </a:r>
          </a:p>
          <a:p>
            <a:pPr marL="342900" indent="-342900">
              <a:buFont typeface="Courier New" panose="02070309020205020404" pitchFamily="49" charset="0"/>
              <a:buChar char="o"/>
            </a:pPr>
            <a:r>
              <a:rPr lang="en-US" sz="2800" dirty="0">
                <a:latin typeface="Aileron Regular" panose="020B0604020202020204" charset="0"/>
              </a:rPr>
              <a:t>Compliance Automation</a:t>
            </a:r>
          </a:p>
          <a:p>
            <a:pPr marL="342900" indent="-342900">
              <a:buFont typeface="Courier New" panose="02070309020205020404" pitchFamily="49" charset="0"/>
              <a:buChar char="o"/>
            </a:pPr>
            <a:r>
              <a:rPr lang="en-US" sz="2800" dirty="0">
                <a:latin typeface="Aileron Regular" panose="020B0604020202020204" charset="0"/>
              </a:rPr>
              <a:t>Compliance Decentralization</a:t>
            </a:r>
          </a:p>
          <a:p>
            <a:pPr marL="342900" indent="-342900">
              <a:buFont typeface="Courier New" panose="02070309020205020404" pitchFamily="49" charset="0"/>
              <a:buChar char="o"/>
            </a:pPr>
            <a:r>
              <a:rPr lang="en-US" sz="2800" dirty="0">
                <a:latin typeface="Aileron Regular" panose="020B0604020202020204" charset="0"/>
              </a:rPr>
              <a:t>Influence of Social Media</a:t>
            </a:r>
          </a:p>
          <a:p>
            <a:pPr marL="342900" indent="-342900">
              <a:buFont typeface="Courier New" panose="02070309020205020404" pitchFamily="49" charset="0"/>
              <a:buChar char="o"/>
            </a:pPr>
            <a:r>
              <a:rPr lang="en-US" sz="2800" dirty="0">
                <a:latin typeface="Aileron Regular" panose="020B0604020202020204" charset="0"/>
              </a:rPr>
              <a:t>NRA Update Demands</a:t>
            </a:r>
          </a:p>
          <a:p>
            <a:pPr>
              <a:lnSpc>
                <a:spcPts val="3946"/>
              </a:lnSpc>
              <a:spcBef>
                <a:spcPct val="0"/>
              </a:spcBef>
            </a:pPr>
            <a:endParaRPr lang="en-US" sz="2800" dirty="0">
              <a:latin typeface="Aileron Regular" panose="020B0604020202020204" charset="0"/>
            </a:endParaRPr>
          </a:p>
        </p:txBody>
      </p:sp>
      <p:sp>
        <p:nvSpPr>
          <p:cNvPr id="15" name="TextBox 24">
            <a:extLst>
              <a:ext uri="{FF2B5EF4-FFF2-40B4-BE49-F238E27FC236}">
                <a16:creationId xmlns:a16="http://schemas.microsoft.com/office/drawing/2014/main" id="{5C6C6DCE-3B3C-4BB2-9A4C-1F5C811BF6F9}"/>
              </a:ext>
            </a:extLst>
          </p:cNvPr>
          <p:cNvSpPr txBox="1"/>
          <p:nvPr/>
        </p:nvSpPr>
        <p:spPr>
          <a:xfrm>
            <a:off x="10255408" y="3693472"/>
            <a:ext cx="5670392" cy="3412344"/>
          </a:xfrm>
          <a:prstGeom prst="rect">
            <a:avLst/>
          </a:prstGeom>
        </p:spPr>
        <p:txBody>
          <a:bodyPr wrap="square" lIns="0" tIns="0" rIns="0" bIns="0" rtlCol="0" anchor="t">
            <a:spAutoFit/>
          </a:bodyPr>
          <a:lstStyle/>
          <a:p>
            <a:pPr marL="342900" indent="-342900">
              <a:buFont typeface="Courier New" panose="02070309020205020404" pitchFamily="49" charset="0"/>
              <a:buChar char="o"/>
            </a:pPr>
            <a:r>
              <a:rPr lang="en-US" sz="2800" dirty="0">
                <a:latin typeface="Aileron Regular" panose="020B0604020202020204" charset="0"/>
              </a:rPr>
              <a:t>New Legislations &amp; Regulations</a:t>
            </a:r>
          </a:p>
          <a:p>
            <a:pPr marL="342900" indent="-342900">
              <a:buFont typeface="Courier New" panose="02070309020205020404" pitchFamily="49" charset="0"/>
              <a:buChar char="o"/>
            </a:pPr>
            <a:r>
              <a:rPr lang="en-US" sz="2800" dirty="0">
                <a:latin typeface="Aileron Regular" panose="020B0604020202020204" charset="0"/>
              </a:rPr>
              <a:t>Yahoo Boys &amp; Girls now a growing population of customers</a:t>
            </a:r>
          </a:p>
          <a:p>
            <a:pPr marL="342900" indent="-342900">
              <a:buFont typeface="Courier New" panose="02070309020205020404" pitchFamily="49" charset="0"/>
              <a:buChar char="o"/>
            </a:pPr>
            <a:r>
              <a:rPr lang="en-US" sz="2800" dirty="0">
                <a:latin typeface="Aileron Regular" panose="020B0604020202020204" charset="0"/>
              </a:rPr>
              <a:t>Internet Fraud New Typologies</a:t>
            </a:r>
          </a:p>
          <a:p>
            <a:pPr marL="342900" indent="-342900">
              <a:buFont typeface="Courier New" panose="02070309020205020404" pitchFamily="49" charset="0"/>
              <a:buChar char="o"/>
            </a:pPr>
            <a:r>
              <a:rPr lang="en-US" sz="2800" dirty="0">
                <a:latin typeface="Aileron Regular" panose="020B0604020202020204" charset="0"/>
              </a:rPr>
              <a:t>Cybercrime &amp; Cybersecurity</a:t>
            </a:r>
          </a:p>
          <a:p>
            <a:pPr marL="342900" indent="-342900">
              <a:buFont typeface="Courier New" panose="02070309020205020404" pitchFamily="49" charset="0"/>
              <a:buChar char="o"/>
            </a:pPr>
            <a:r>
              <a:rPr lang="en-US" sz="2800" dirty="0">
                <a:latin typeface="Aileron Regular" panose="020B0604020202020204" charset="0"/>
              </a:rPr>
              <a:t>Virtual Assets &amp; VASPs</a:t>
            </a:r>
          </a:p>
          <a:p>
            <a:pPr marL="342900" indent="-342900">
              <a:buFont typeface="Courier New" panose="02070309020205020404" pitchFamily="49" charset="0"/>
              <a:buChar char="o"/>
            </a:pPr>
            <a:endParaRPr lang="en-US" sz="2400" dirty="0">
              <a:latin typeface="Aileron Regular" panose="020B0604020202020204" charset="0"/>
            </a:endParaRPr>
          </a:p>
          <a:p>
            <a:pPr>
              <a:lnSpc>
                <a:spcPts val="3946"/>
              </a:lnSpc>
              <a:spcBef>
                <a:spcPct val="0"/>
              </a:spcBef>
            </a:pPr>
            <a:endParaRPr lang="en-US" sz="2800" dirty="0">
              <a:latin typeface="Aileron Regular" panose="020B0604020202020204" charset="0"/>
            </a:endParaRPr>
          </a:p>
        </p:txBody>
      </p:sp>
      <p:sp>
        <p:nvSpPr>
          <p:cNvPr id="16" name="AutoShape 5">
            <a:extLst>
              <a:ext uri="{FF2B5EF4-FFF2-40B4-BE49-F238E27FC236}">
                <a16:creationId xmlns:a16="http://schemas.microsoft.com/office/drawing/2014/main" id="{4B16F1FE-479E-41E3-BBBC-C54BC54B8659}"/>
              </a:ext>
            </a:extLst>
          </p:cNvPr>
          <p:cNvSpPr/>
          <p:nvPr/>
        </p:nvSpPr>
        <p:spPr>
          <a:xfrm flipH="1">
            <a:off x="9144000" y="2857500"/>
            <a:ext cx="9632" cy="5386849"/>
          </a:xfrm>
          <a:prstGeom prst="line">
            <a:avLst/>
          </a:prstGeom>
          <a:ln w="28575" cap="rnd">
            <a:solidFill>
              <a:srgbClr val="00B0F0"/>
            </a:solidFill>
            <a:prstDash val="sysDash"/>
            <a:headEnd type="none" w="sm" len="sm"/>
            <a:tailEnd type="none" w="sm" len="sm"/>
          </a:ln>
        </p:spPr>
      </p:sp>
    </p:spTree>
    <p:extLst>
      <p:ext uri="{BB962C8B-B14F-4D97-AF65-F5344CB8AC3E}">
        <p14:creationId xmlns:p14="http://schemas.microsoft.com/office/powerpoint/2010/main" val="2071370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19</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9" name="TextBox 24">
            <a:extLst>
              <a:ext uri="{FF2B5EF4-FFF2-40B4-BE49-F238E27FC236}">
                <a16:creationId xmlns:a16="http://schemas.microsoft.com/office/drawing/2014/main" id="{B5F65F07-0C62-496B-AC25-61242EB93BD3}"/>
              </a:ext>
            </a:extLst>
          </p:cNvPr>
          <p:cNvSpPr txBox="1"/>
          <p:nvPr/>
        </p:nvSpPr>
        <p:spPr>
          <a:xfrm>
            <a:off x="9924312" y="1213903"/>
            <a:ext cx="6172200" cy="560282"/>
          </a:xfrm>
          <a:prstGeom prst="rect">
            <a:avLst/>
          </a:prstGeom>
        </p:spPr>
        <p:txBody>
          <a:bodyPr wrap="square" lIns="0" tIns="0" rIns="0" bIns="0" rtlCol="0" anchor="t">
            <a:spAutoFit/>
          </a:bodyPr>
          <a:lstStyle/>
          <a:p>
            <a:pPr algn="ctr">
              <a:lnSpc>
                <a:spcPts val="3946"/>
              </a:lnSpc>
              <a:spcBef>
                <a:spcPct val="0"/>
              </a:spcBef>
            </a:pPr>
            <a:r>
              <a:rPr lang="en-US" sz="6500" dirty="0">
                <a:solidFill>
                  <a:srgbClr val="192954"/>
                </a:solidFill>
                <a:latin typeface="Kollektif Bold"/>
              </a:rPr>
              <a:t>Elections &amp; PEPs</a:t>
            </a:r>
            <a:endParaRPr lang="en-US" sz="6500" b="1" dirty="0">
              <a:latin typeface="Kollektif" panose="020B0604020202020204" charset="0"/>
            </a:endParaRPr>
          </a:p>
        </p:txBody>
      </p:sp>
      <p:pic>
        <p:nvPicPr>
          <p:cNvPr id="10" name="Picture 2">
            <a:extLst>
              <a:ext uri="{FF2B5EF4-FFF2-40B4-BE49-F238E27FC236}">
                <a16:creationId xmlns:a16="http://schemas.microsoft.com/office/drawing/2014/main" id="{578137D9-CF49-471B-8CC7-FEFB59512CE8}"/>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0462" y="2006221"/>
            <a:ext cx="7403537" cy="63345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BE4C25BC-5FA2-4FE6-9238-CE406F80B702}"/>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3999" y="2002429"/>
            <a:ext cx="6854299" cy="6338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733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20</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361507"/>
            <a:ext cx="3221692" cy="3221692"/>
          </a:xfrm>
          <a:prstGeom prst="rect">
            <a:avLst/>
          </a:prstGeom>
        </p:spPr>
      </p:pic>
      <p:sp>
        <p:nvSpPr>
          <p:cNvPr id="9" name="TextBox 24">
            <a:extLst>
              <a:ext uri="{FF2B5EF4-FFF2-40B4-BE49-F238E27FC236}">
                <a16:creationId xmlns:a16="http://schemas.microsoft.com/office/drawing/2014/main" id="{B5F65F07-0C62-496B-AC25-61242EB93BD3}"/>
              </a:ext>
            </a:extLst>
          </p:cNvPr>
          <p:cNvSpPr txBox="1"/>
          <p:nvPr/>
        </p:nvSpPr>
        <p:spPr>
          <a:xfrm>
            <a:off x="4237917" y="1591475"/>
            <a:ext cx="9812166" cy="560282"/>
          </a:xfrm>
          <a:prstGeom prst="rect">
            <a:avLst/>
          </a:prstGeom>
        </p:spPr>
        <p:txBody>
          <a:bodyPr wrap="square" lIns="0" tIns="0" rIns="0" bIns="0" rtlCol="0" anchor="t">
            <a:spAutoFit/>
          </a:bodyPr>
          <a:lstStyle/>
          <a:p>
            <a:pPr>
              <a:lnSpc>
                <a:spcPts val="3946"/>
              </a:lnSpc>
              <a:spcBef>
                <a:spcPct val="0"/>
              </a:spcBef>
            </a:pPr>
            <a:r>
              <a:rPr lang="en-US" sz="6500" dirty="0">
                <a:solidFill>
                  <a:srgbClr val="192954"/>
                </a:solidFill>
                <a:latin typeface="Kollektif Bold"/>
              </a:rPr>
              <a:t>General Election in 2023</a:t>
            </a:r>
            <a:endParaRPr lang="en-US" sz="6500" b="1" dirty="0">
              <a:latin typeface="Kollektif" panose="020B0604020202020204" charset="0"/>
            </a:endParaRPr>
          </a:p>
        </p:txBody>
      </p:sp>
      <p:pic>
        <p:nvPicPr>
          <p:cNvPr id="11" name="Picture 2">
            <a:extLst>
              <a:ext uri="{FF2B5EF4-FFF2-40B4-BE49-F238E27FC236}">
                <a16:creationId xmlns:a16="http://schemas.microsoft.com/office/drawing/2014/main" id="{794E8284-DA6B-433E-A4E2-FBCAA90868E3}"/>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975" y="2628901"/>
            <a:ext cx="6600160" cy="57864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2023: Finding Nigeria&amp;#39;s Next President">
            <a:extLst>
              <a:ext uri="{FF2B5EF4-FFF2-40B4-BE49-F238E27FC236}">
                <a16:creationId xmlns:a16="http://schemas.microsoft.com/office/drawing/2014/main" id="{908383E4-9A51-4584-9E58-8258967562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15400" y="2628901"/>
            <a:ext cx="6981160" cy="5786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855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21</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972801" y="-1"/>
            <a:ext cx="7372524" cy="7372524"/>
          </a:xfrm>
          <a:prstGeom prst="rect">
            <a:avLst/>
          </a:prstGeom>
        </p:spPr>
      </p:pic>
      <p:sp>
        <p:nvSpPr>
          <p:cNvPr id="11" name="TextBox 24">
            <a:extLst>
              <a:ext uri="{FF2B5EF4-FFF2-40B4-BE49-F238E27FC236}">
                <a16:creationId xmlns:a16="http://schemas.microsoft.com/office/drawing/2014/main" id="{F6F83219-399E-432D-8414-6BCF79D6CD9C}"/>
              </a:ext>
            </a:extLst>
          </p:cNvPr>
          <p:cNvSpPr txBox="1"/>
          <p:nvPr/>
        </p:nvSpPr>
        <p:spPr>
          <a:xfrm>
            <a:off x="4572310" y="3185400"/>
            <a:ext cx="10058400" cy="4458785"/>
          </a:xfrm>
          <a:prstGeom prst="rect">
            <a:avLst/>
          </a:prstGeom>
        </p:spPr>
        <p:txBody>
          <a:bodyPr wrap="square" lIns="0" tIns="0" rIns="0" bIns="0" rtlCol="0" anchor="t">
            <a:spAutoFit/>
          </a:bodyPr>
          <a:lstStyle/>
          <a:p>
            <a:pPr marL="457200" indent="-457200">
              <a:lnSpc>
                <a:spcPts val="3946"/>
              </a:lnSpc>
              <a:spcBef>
                <a:spcPct val="0"/>
              </a:spcBef>
              <a:buFont typeface="Wingdings" panose="05000000000000000000" pitchFamily="2" charset="2"/>
              <a:buChar char="§"/>
            </a:pPr>
            <a:r>
              <a:rPr lang="en-US" sz="2800" dirty="0">
                <a:latin typeface="Aileron Regular" panose="020B0604020202020204" charset="0"/>
              </a:rPr>
              <a:t>High volume of Cash Transactions</a:t>
            </a:r>
          </a:p>
          <a:p>
            <a:pPr marL="457200" indent="-457200">
              <a:lnSpc>
                <a:spcPts val="3946"/>
              </a:lnSpc>
              <a:spcBef>
                <a:spcPct val="0"/>
              </a:spcBef>
              <a:buFont typeface="Wingdings" panose="05000000000000000000" pitchFamily="2" charset="2"/>
              <a:buChar char="§"/>
            </a:pPr>
            <a:r>
              <a:rPr lang="en-US" sz="2800" dirty="0">
                <a:latin typeface="Aileron Regular" panose="020B0604020202020204" charset="0"/>
              </a:rPr>
              <a:t>Frequent demand for Cash</a:t>
            </a:r>
          </a:p>
          <a:p>
            <a:pPr marL="457200" indent="-457200">
              <a:lnSpc>
                <a:spcPts val="3946"/>
              </a:lnSpc>
              <a:spcBef>
                <a:spcPct val="0"/>
              </a:spcBef>
              <a:buFont typeface="Wingdings" panose="05000000000000000000" pitchFamily="2" charset="2"/>
              <a:buChar char="§"/>
            </a:pPr>
            <a:r>
              <a:rPr lang="en-US" sz="2800" dirty="0">
                <a:latin typeface="Aileron Regular" panose="020B0604020202020204" charset="0"/>
              </a:rPr>
              <a:t>Partisan/Campaign Solidarity from Bank, Branch, Board, Management &amp; Staff</a:t>
            </a:r>
          </a:p>
          <a:p>
            <a:pPr marL="457200" indent="-457200">
              <a:lnSpc>
                <a:spcPts val="3946"/>
              </a:lnSpc>
              <a:spcBef>
                <a:spcPct val="0"/>
              </a:spcBef>
              <a:buFont typeface="Wingdings" panose="05000000000000000000" pitchFamily="2" charset="2"/>
              <a:buChar char="§"/>
            </a:pPr>
            <a:r>
              <a:rPr lang="en-US" sz="2800" dirty="0">
                <a:latin typeface="Aileron Regular" panose="020B0604020202020204" charset="0"/>
              </a:rPr>
              <a:t>Donations/Financial Support Solicitation</a:t>
            </a:r>
          </a:p>
          <a:p>
            <a:pPr marL="457200" indent="-457200">
              <a:lnSpc>
                <a:spcPts val="3946"/>
              </a:lnSpc>
              <a:spcBef>
                <a:spcPct val="0"/>
              </a:spcBef>
              <a:buFont typeface="Wingdings" panose="05000000000000000000" pitchFamily="2" charset="2"/>
              <a:buChar char="§"/>
            </a:pPr>
            <a:r>
              <a:rPr lang="en-US" sz="2800" dirty="0">
                <a:latin typeface="Aileron Regular" panose="020B0604020202020204" charset="0"/>
              </a:rPr>
              <a:t>3rd Party Dealings</a:t>
            </a:r>
          </a:p>
          <a:p>
            <a:pPr marL="457200" indent="-457200">
              <a:lnSpc>
                <a:spcPts val="3946"/>
              </a:lnSpc>
              <a:spcBef>
                <a:spcPct val="0"/>
              </a:spcBef>
              <a:buFont typeface="Wingdings" panose="05000000000000000000" pitchFamily="2" charset="2"/>
              <a:buChar char="§"/>
            </a:pPr>
            <a:r>
              <a:rPr lang="en-US" sz="2800" dirty="0">
                <a:latin typeface="Aileron Regular" panose="020B0604020202020204" charset="0"/>
              </a:rPr>
              <a:t>Use of Shell Companies</a:t>
            </a:r>
          </a:p>
          <a:p>
            <a:pPr marL="457200" indent="-457200">
              <a:lnSpc>
                <a:spcPts val="3946"/>
              </a:lnSpc>
              <a:spcBef>
                <a:spcPct val="0"/>
              </a:spcBef>
              <a:buFont typeface="Wingdings" panose="05000000000000000000" pitchFamily="2" charset="2"/>
              <a:buChar char="§"/>
            </a:pPr>
            <a:r>
              <a:rPr lang="en-US" sz="2800" dirty="0">
                <a:latin typeface="Aileron Regular" panose="020B0604020202020204" charset="0"/>
              </a:rPr>
              <a:t>Transactions through Close or Business Associates</a:t>
            </a:r>
          </a:p>
          <a:p>
            <a:pPr>
              <a:lnSpc>
                <a:spcPts val="3946"/>
              </a:lnSpc>
              <a:spcBef>
                <a:spcPct val="0"/>
              </a:spcBef>
            </a:pPr>
            <a:endParaRPr lang="en-US" sz="2800" dirty="0">
              <a:latin typeface="Aileron Regular" panose="020B0604020202020204" charset="0"/>
            </a:endParaRPr>
          </a:p>
        </p:txBody>
      </p:sp>
      <p:sp>
        <p:nvSpPr>
          <p:cNvPr id="10" name="TextBox 24">
            <a:extLst>
              <a:ext uri="{FF2B5EF4-FFF2-40B4-BE49-F238E27FC236}">
                <a16:creationId xmlns:a16="http://schemas.microsoft.com/office/drawing/2014/main" id="{ED6CDEB7-0D35-4A4D-8C35-59965BA19F48}"/>
              </a:ext>
            </a:extLst>
          </p:cNvPr>
          <p:cNvSpPr txBox="1"/>
          <p:nvPr/>
        </p:nvSpPr>
        <p:spPr>
          <a:xfrm rot="16200000">
            <a:off x="-378374" y="4301470"/>
            <a:ext cx="5581824" cy="560282"/>
          </a:xfrm>
          <a:prstGeom prst="rect">
            <a:avLst/>
          </a:prstGeom>
        </p:spPr>
        <p:txBody>
          <a:bodyPr wrap="square" lIns="0" tIns="0" rIns="0" bIns="0" rtlCol="0" anchor="t">
            <a:spAutoFit/>
          </a:bodyPr>
          <a:lstStyle/>
          <a:p>
            <a:pPr algn="ctr">
              <a:lnSpc>
                <a:spcPts val="3946"/>
              </a:lnSpc>
              <a:spcBef>
                <a:spcPct val="0"/>
              </a:spcBef>
            </a:pPr>
            <a:r>
              <a:rPr lang="en-US" sz="6500" dirty="0">
                <a:solidFill>
                  <a:srgbClr val="192954"/>
                </a:solidFill>
                <a:latin typeface="Kollektif Bold"/>
              </a:rPr>
              <a:t>PEP </a:t>
            </a:r>
            <a:r>
              <a:rPr lang="en-US" sz="6500" dirty="0" err="1">
                <a:solidFill>
                  <a:srgbClr val="192954"/>
                </a:solidFill>
                <a:latin typeface="Kollektif Bold"/>
              </a:rPr>
              <a:t>Redflags</a:t>
            </a:r>
            <a:endParaRPr lang="en-US" sz="6500" b="1" dirty="0">
              <a:latin typeface="Kollektif" panose="020B0604020202020204" charset="0"/>
            </a:endParaRPr>
          </a:p>
        </p:txBody>
      </p:sp>
    </p:spTree>
    <p:extLst>
      <p:ext uri="{BB962C8B-B14F-4D97-AF65-F5344CB8AC3E}">
        <p14:creationId xmlns:p14="http://schemas.microsoft.com/office/powerpoint/2010/main" val="1940596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22</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9" name="TextBox 24">
            <a:extLst>
              <a:ext uri="{FF2B5EF4-FFF2-40B4-BE49-F238E27FC236}">
                <a16:creationId xmlns:a16="http://schemas.microsoft.com/office/drawing/2014/main" id="{B5F65F07-0C62-496B-AC25-61242EB93BD3}"/>
              </a:ext>
            </a:extLst>
          </p:cNvPr>
          <p:cNvSpPr txBox="1"/>
          <p:nvPr/>
        </p:nvSpPr>
        <p:spPr>
          <a:xfrm>
            <a:off x="381000" y="4613291"/>
            <a:ext cx="5105400" cy="1060418"/>
          </a:xfrm>
          <a:prstGeom prst="rect">
            <a:avLst/>
          </a:prstGeom>
        </p:spPr>
        <p:txBody>
          <a:bodyPr wrap="square" lIns="0" tIns="0" rIns="0" bIns="0" rtlCol="0" anchor="t">
            <a:spAutoFit/>
          </a:bodyPr>
          <a:lstStyle/>
          <a:p>
            <a:pPr algn="ctr">
              <a:lnSpc>
                <a:spcPts val="3946"/>
              </a:lnSpc>
              <a:spcBef>
                <a:spcPct val="0"/>
              </a:spcBef>
            </a:pPr>
            <a:r>
              <a:rPr lang="en-US" sz="6500" b="1" dirty="0">
                <a:solidFill>
                  <a:srgbClr val="192954"/>
                </a:solidFill>
                <a:latin typeface="Kollektif Bold"/>
              </a:rPr>
              <a:t>PEP Risk Management</a:t>
            </a:r>
            <a:endParaRPr lang="en-US" sz="6500" b="1" dirty="0">
              <a:latin typeface="Kollektif" panose="020B0604020202020204" charset="0"/>
            </a:endParaRPr>
          </a:p>
        </p:txBody>
      </p:sp>
      <p:sp>
        <p:nvSpPr>
          <p:cNvPr id="11" name="TextBox 24">
            <a:extLst>
              <a:ext uri="{FF2B5EF4-FFF2-40B4-BE49-F238E27FC236}">
                <a16:creationId xmlns:a16="http://schemas.microsoft.com/office/drawing/2014/main" id="{7442143D-835A-4FF4-8844-DC7E645F5C5E}"/>
              </a:ext>
            </a:extLst>
          </p:cNvPr>
          <p:cNvSpPr txBox="1"/>
          <p:nvPr/>
        </p:nvSpPr>
        <p:spPr>
          <a:xfrm>
            <a:off x="6019800" y="3190680"/>
            <a:ext cx="8759104" cy="3958648"/>
          </a:xfrm>
          <a:prstGeom prst="rect">
            <a:avLst/>
          </a:prstGeom>
        </p:spPr>
        <p:txBody>
          <a:bodyPr wrap="square" lIns="0" tIns="0" rIns="0" bIns="0" rtlCol="0" anchor="t">
            <a:spAutoFit/>
          </a:bodyPr>
          <a:lstStyle/>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Put in place mechanism to identity all PEPs</a:t>
            </a:r>
          </a:p>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Extend identification to Close &amp; Business Associates</a:t>
            </a:r>
          </a:p>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Training &amp; Awareness for Staff &amp; Management</a:t>
            </a:r>
          </a:p>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Review/update  KYC Records for PEPs</a:t>
            </a:r>
          </a:p>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Monitor all PEPs Transactions</a:t>
            </a:r>
          </a:p>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Keep Records of PEPs Transactions</a:t>
            </a:r>
          </a:p>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Report STR/SAR</a:t>
            </a:r>
          </a:p>
          <a:p>
            <a:pPr marL="457200" indent="-457200">
              <a:lnSpc>
                <a:spcPts val="3946"/>
              </a:lnSpc>
              <a:spcBef>
                <a:spcPct val="0"/>
              </a:spcBef>
              <a:buFont typeface="Wingdings" panose="05000000000000000000" pitchFamily="2" charset="2"/>
              <a:buChar char="v"/>
            </a:pPr>
            <a:r>
              <a:rPr lang="en-US" sz="2800" dirty="0">
                <a:latin typeface="Aileron Regular" panose="020B0604020202020204" charset="0"/>
              </a:rPr>
              <a:t>Render monthly reports to CBN</a:t>
            </a:r>
          </a:p>
        </p:txBody>
      </p:sp>
    </p:spTree>
    <p:extLst>
      <p:ext uri="{BB962C8B-B14F-4D97-AF65-F5344CB8AC3E}">
        <p14:creationId xmlns:p14="http://schemas.microsoft.com/office/powerpoint/2010/main" val="1959944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23</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11" name="TextBox 24">
            <a:extLst>
              <a:ext uri="{FF2B5EF4-FFF2-40B4-BE49-F238E27FC236}">
                <a16:creationId xmlns:a16="http://schemas.microsoft.com/office/drawing/2014/main" id="{F6F83219-399E-432D-8414-6BCF79D6CD9C}"/>
              </a:ext>
            </a:extLst>
          </p:cNvPr>
          <p:cNvSpPr txBox="1"/>
          <p:nvPr/>
        </p:nvSpPr>
        <p:spPr>
          <a:xfrm>
            <a:off x="7391401" y="4313033"/>
            <a:ext cx="9211623" cy="2458237"/>
          </a:xfrm>
          <a:prstGeom prst="rect">
            <a:avLst/>
          </a:prstGeom>
        </p:spPr>
        <p:txBody>
          <a:bodyPr wrap="square" lIns="0" tIns="0" rIns="0" bIns="0" rtlCol="0" anchor="t">
            <a:spAutoFit/>
          </a:bodyPr>
          <a:lstStyle/>
          <a:p>
            <a:pPr>
              <a:lnSpc>
                <a:spcPts val="3946"/>
              </a:lnSpc>
              <a:spcBef>
                <a:spcPct val="0"/>
              </a:spcBef>
            </a:pPr>
            <a:r>
              <a:rPr lang="en-US" sz="2800" dirty="0">
                <a:latin typeface="Aileron Regular" panose="020B0604020202020204" charset="0"/>
              </a:rPr>
              <a:t>1. To amend the existing BEDA Act of 1986</a:t>
            </a:r>
          </a:p>
          <a:p>
            <a:pPr>
              <a:lnSpc>
                <a:spcPts val="3946"/>
              </a:lnSpc>
              <a:spcBef>
                <a:spcPct val="0"/>
              </a:spcBef>
            </a:pPr>
            <a:r>
              <a:rPr lang="en-US" sz="2800" dirty="0">
                <a:latin typeface="Aileron Regular" panose="020B0604020202020204" charset="0"/>
              </a:rPr>
              <a:t>2. To expand the application of the law to cover all FIs i.e. Banks, CMOs, Insurance, </a:t>
            </a:r>
            <a:r>
              <a:rPr lang="en-US" sz="2800" dirty="0" err="1">
                <a:latin typeface="Aileron Regular" panose="020B0604020202020204" charset="0"/>
              </a:rPr>
              <a:t>Penops</a:t>
            </a:r>
            <a:r>
              <a:rPr lang="en-US" sz="2800" dirty="0">
                <a:latin typeface="Aileron Regular" panose="020B0604020202020204" charset="0"/>
              </a:rPr>
              <a:t>, etc.</a:t>
            </a:r>
          </a:p>
          <a:p>
            <a:pPr>
              <a:lnSpc>
                <a:spcPts val="3946"/>
              </a:lnSpc>
              <a:spcBef>
                <a:spcPct val="0"/>
              </a:spcBef>
            </a:pPr>
            <a:r>
              <a:rPr lang="en-US" sz="2800" dirty="0">
                <a:latin typeface="Aileron Regular" panose="020B0604020202020204" charset="0"/>
              </a:rPr>
              <a:t>3. Propose to ban bank employees from operating foreign accounts</a:t>
            </a:r>
          </a:p>
        </p:txBody>
      </p:sp>
      <p:sp>
        <p:nvSpPr>
          <p:cNvPr id="12" name="TextBox 24">
            <a:extLst>
              <a:ext uri="{FF2B5EF4-FFF2-40B4-BE49-F238E27FC236}">
                <a16:creationId xmlns:a16="http://schemas.microsoft.com/office/drawing/2014/main" id="{A90B4CA7-B343-4583-B922-233C4DD553D8}"/>
              </a:ext>
            </a:extLst>
          </p:cNvPr>
          <p:cNvSpPr txBox="1"/>
          <p:nvPr/>
        </p:nvSpPr>
        <p:spPr>
          <a:xfrm>
            <a:off x="925284" y="2056975"/>
            <a:ext cx="9211623" cy="560282"/>
          </a:xfrm>
          <a:prstGeom prst="rect">
            <a:avLst/>
          </a:prstGeom>
        </p:spPr>
        <p:txBody>
          <a:bodyPr wrap="square" lIns="0" tIns="0" rIns="0" bIns="0" rtlCol="0" anchor="t">
            <a:spAutoFit/>
          </a:bodyPr>
          <a:lstStyle/>
          <a:p>
            <a:pPr>
              <a:lnSpc>
                <a:spcPts val="3946"/>
              </a:lnSpc>
              <a:spcBef>
                <a:spcPct val="0"/>
              </a:spcBef>
            </a:pPr>
            <a:r>
              <a:rPr lang="en-US" sz="6500" dirty="0">
                <a:solidFill>
                  <a:srgbClr val="192954"/>
                </a:solidFill>
                <a:latin typeface="Kollektif Bold"/>
              </a:rPr>
              <a:t>Upcoming Legislation (1)</a:t>
            </a:r>
            <a:endParaRPr lang="en-US" sz="6500" b="1" dirty="0">
              <a:latin typeface="Kollektif" panose="020B0604020202020204" charset="0"/>
            </a:endParaRPr>
          </a:p>
        </p:txBody>
      </p:sp>
      <p:grpSp>
        <p:nvGrpSpPr>
          <p:cNvPr id="10" name="Group 3">
            <a:extLst>
              <a:ext uri="{FF2B5EF4-FFF2-40B4-BE49-F238E27FC236}">
                <a16:creationId xmlns:a16="http://schemas.microsoft.com/office/drawing/2014/main" id="{C3A8D272-0D4E-4E86-8D71-ABE6B71E9F77}"/>
              </a:ext>
            </a:extLst>
          </p:cNvPr>
          <p:cNvGrpSpPr/>
          <p:nvPr/>
        </p:nvGrpSpPr>
        <p:grpSpPr>
          <a:xfrm rot="5400000">
            <a:off x="1892664" y="2809379"/>
            <a:ext cx="4085043" cy="6019800"/>
            <a:chOff x="0" y="190289"/>
            <a:chExt cx="7133564" cy="6762444"/>
          </a:xfrm>
          <a:solidFill>
            <a:schemeClr val="bg1">
              <a:lumMod val="65000"/>
            </a:schemeClr>
          </a:solidFill>
        </p:grpSpPr>
        <p:sp>
          <p:nvSpPr>
            <p:cNvPr id="13" name="Freeform 4">
              <a:extLst>
                <a:ext uri="{FF2B5EF4-FFF2-40B4-BE49-F238E27FC236}">
                  <a16:creationId xmlns:a16="http://schemas.microsoft.com/office/drawing/2014/main" id="{D37FC328-89FF-49B5-A718-6F4B5AB14557}"/>
                </a:ext>
              </a:extLst>
            </p:cNvPr>
            <p:cNvSpPr/>
            <p:nvPr/>
          </p:nvSpPr>
          <p:spPr>
            <a:xfrm>
              <a:off x="0" y="190289"/>
              <a:ext cx="7133564" cy="6762444"/>
            </a:xfrm>
            <a:custGeom>
              <a:avLst/>
              <a:gdLst/>
              <a:ahLst/>
              <a:cxnLst/>
              <a:rect l="l" t="t" r="r" b="b"/>
              <a:pathLst>
                <a:path w="7133564" h="6952733">
                  <a:moveTo>
                    <a:pt x="7133564" y="584200"/>
                  </a:moveTo>
                  <a:lnTo>
                    <a:pt x="7133564" y="6952733"/>
                  </a:lnTo>
                  <a:lnTo>
                    <a:pt x="0" y="6952733"/>
                  </a:lnTo>
                  <a:lnTo>
                    <a:pt x="0" y="585470"/>
                  </a:lnTo>
                  <a:lnTo>
                    <a:pt x="2654300" y="585470"/>
                  </a:lnTo>
                  <a:cubicBezTo>
                    <a:pt x="2710180" y="585470"/>
                    <a:pt x="2754630" y="539750"/>
                    <a:pt x="2754630" y="485140"/>
                  </a:cubicBezTo>
                  <a:lnTo>
                    <a:pt x="2754630" y="100330"/>
                  </a:lnTo>
                  <a:cubicBezTo>
                    <a:pt x="2754630" y="44450"/>
                    <a:pt x="2800350" y="0"/>
                    <a:pt x="2854960" y="0"/>
                  </a:cubicBezTo>
                  <a:lnTo>
                    <a:pt x="3901414" y="0"/>
                  </a:lnTo>
                  <a:cubicBezTo>
                    <a:pt x="3957294" y="0"/>
                    <a:pt x="4001744" y="45720"/>
                    <a:pt x="4001744" y="100330"/>
                  </a:cubicBezTo>
                  <a:lnTo>
                    <a:pt x="4001744" y="483870"/>
                  </a:lnTo>
                  <a:cubicBezTo>
                    <a:pt x="4001744" y="539750"/>
                    <a:pt x="4046194" y="584200"/>
                    <a:pt x="4100804" y="584200"/>
                  </a:cubicBezTo>
                  <a:lnTo>
                    <a:pt x="7133564" y="584200"/>
                  </a:lnTo>
                  <a:close/>
                </a:path>
              </a:pathLst>
            </a:custGeom>
            <a:grpFill/>
            <a:ln>
              <a:solidFill>
                <a:schemeClr val="bg1">
                  <a:lumMod val="65000"/>
                </a:schemeClr>
              </a:solidFill>
            </a:ln>
          </p:spPr>
        </p:sp>
      </p:grpSp>
      <p:sp>
        <p:nvSpPr>
          <p:cNvPr id="14" name="TextBox 13">
            <a:extLst>
              <a:ext uri="{FF2B5EF4-FFF2-40B4-BE49-F238E27FC236}">
                <a16:creationId xmlns:a16="http://schemas.microsoft.com/office/drawing/2014/main" id="{CE1B32CC-1FBA-42B2-ADC0-3B412921DB1A}"/>
              </a:ext>
            </a:extLst>
          </p:cNvPr>
          <p:cNvSpPr txBox="1"/>
          <p:nvPr/>
        </p:nvSpPr>
        <p:spPr>
          <a:xfrm>
            <a:off x="1371600" y="4744183"/>
            <a:ext cx="4572000" cy="2092881"/>
          </a:xfrm>
          <a:prstGeom prst="rect">
            <a:avLst/>
          </a:prstGeom>
          <a:noFill/>
        </p:spPr>
        <p:txBody>
          <a:bodyPr wrap="square">
            <a:spAutoFit/>
          </a:bodyPr>
          <a:lstStyle/>
          <a:p>
            <a:pPr algn="ctr">
              <a:lnSpc>
                <a:spcPts val="3946"/>
              </a:lnSpc>
              <a:spcBef>
                <a:spcPct val="0"/>
              </a:spcBef>
            </a:pPr>
            <a:r>
              <a:rPr lang="en-US" sz="3400" dirty="0">
                <a:solidFill>
                  <a:schemeClr val="bg1"/>
                </a:solidFill>
                <a:latin typeface="Kollektif" panose="020B0604020202020204" charset="0"/>
              </a:rPr>
              <a:t>Bank Employees, etc. (Declaration of Assets) Amendment Act, 2022 (BEDA Act)</a:t>
            </a:r>
          </a:p>
        </p:txBody>
      </p:sp>
    </p:spTree>
    <p:extLst>
      <p:ext uri="{BB962C8B-B14F-4D97-AF65-F5344CB8AC3E}">
        <p14:creationId xmlns:p14="http://schemas.microsoft.com/office/powerpoint/2010/main" val="72223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24</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sp>
        <p:nvSpPr>
          <p:cNvPr id="12" name="TextBox 24">
            <a:extLst>
              <a:ext uri="{FF2B5EF4-FFF2-40B4-BE49-F238E27FC236}">
                <a16:creationId xmlns:a16="http://schemas.microsoft.com/office/drawing/2014/main" id="{A90B4CA7-B343-4583-B922-233C4DD553D8}"/>
              </a:ext>
            </a:extLst>
          </p:cNvPr>
          <p:cNvSpPr txBox="1"/>
          <p:nvPr/>
        </p:nvSpPr>
        <p:spPr>
          <a:xfrm>
            <a:off x="4038600" y="1514818"/>
            <a:ext cx="10287000" cy="560282"/>
          </a:xfrm>
          <a:prstGeom prst="rect">
            <a:avLst/>
          </a:prstGeom>
        </p:spPr>
        <p:txBody>
          <a:bodyPr wrap="square" lIns="0" tIns="0" rIns="0" bIns="0" rtlCol="0" anchor="t">
            <a:spAutoFit/>
          </a:bodyPr>
          <a:lstStyle/>
          <a:p>
            <a:pPr>
              <a:lnSpc>
                <a:spcPts val="3946"/>
              </a:lnSpc>
              <a:spcBef>
                <a:spcPct val="0"/>
              </a:spcBef>
            </a:pPr>
            <a:r>
              <a:rPr lang="en-US" sz="6500" dirty="0">
                <a:solidFill>
                  <a:srgbClr val="192954"/>
                </a:solidFill>
                <a:latin typeface="Kollektif Bold"/>
              </a:rPr>
              <a:t>Upcoming Legislation (2)</a:t>
            </a:r>
            <a:endParaRPr lang="en-US" sz="6500" b="1" dirty="0">
              <a:latin typeface="Kollektif" panose="020B0604020202020204" charset="0"/>
            </a:endParaRPr>
          </a:p>
        </p:txBody>
      </p:sp>
      <p:pic>
        <p:nvPicPr>
          <p:cNvPr id="15" name="Picture 2">
            <a:extLst>
              <a:ext uri="{FF2B5EF4-FFF2-40B4-BE49-F238E27FC236}">
                <a16:creationId xmlns:a16="http://schemas.microsoft.com/office/drawing/2014/main" id="{9B16272C-4E9A-449C-B1BE-C135D008BFB2}"/>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976" y="2503753"/>
            <a:ext cx="7650410" cy="594313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Seven things you probably didn&amp;#39;t know about the whistle-blower protection  bill - International Centre for Investigative Reporting">
            <a:extLst>
              <a:ext uri="{FF2B5EF4-FFF2-40B4-BE49-F238E27FC236}">
                <a16:creationId xmlns:a16="http://schemas.microsoft.com/office/drawing/2014/main" id="{6FEF7212-1456-423D-AD07-62D8EDBE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58865" y="2517043"/>
            <a:ext cx="6668534" cy="5943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960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25</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3632" y="0"/>
            <a:ext cx="3221692" cy="3221692"/>
          </a:xfrm>
          <a:prstGeom prst="rect">
            <a:avLst/>
          </a:prstGeom>
        </p:spPr>
      </p:pic>
      <p:pic>
        <p:nvPicPr>
          <p:cNvPr id="13" name="Picture 2">
            <a:extLst>
              <a:ext uri="{FF2B5EF4-FFF2-40B4-BE49-F238E27FC236}">
                <a16:creationId xmlns:a16="http://schemas.microsoft.com/office/drawing/2014/main" id="{C4A10B58-1F85-4D1F-B594-996E2C42CD5A}"/>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940" y="3221692"/>
            <a:ext cx="6943060" cy="498418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24">
            <a:extLst>
              <a:ext uri="{FF2B5EF4-FFF2-40B4-BE49-F238E27FC236}">
                <a16:creationId xmlns:a16="http://schemas.microsoft.com/office/drawing/2014/main" id="{B73FC03F-DF39-40AB-891F-0F1A802DB4FE}"/>
              </a:ext>
            </a:extLst>
          </p:cNvPr>
          <p:cNvSpPr txBox="1"/>
          <p:nvPr/>
        </p:nvSpPr>
        <p:spPr>
          <a:xfrm>
            <a:off x="1224522" y="1914722"/>
            <a:ext cx="9443477" cy="560282"/>
          </a:xfrm>
          <a:prstGeom prst="rect">
            <a:avLst/>
          </a:prstGeom>
        </p:spPr>
        <p:txBody>
          <a:bodyPr wrap="square" lIns="0" tIns="0" rIns="0" bIns="0" rtlCol="0" anchor="t">
            <a:spAutoFit/>
          </a:bodyPr>
          <a:lstStyle/>
          <a:p>
            <a:pPr>
              <a:lnSpc>
                <a:spcPts val="3946"/>
              </a:lnSpc>
              <a:spcBef>
                <a:spcPct val="0"/>
              </a:spcBef>
            </a:pPr>
            <a:r>
              <a:rPr lang="en-US" sz="6500" dirty="0">
                <a:solidFill>
                  <a:srgbClr val="192954"/>
                </a:solidFill>
                <a:latin typeface="Kollektif Bold"/>
              </a:rPr>
              <a:t>Upcoming Legislation (3)</a:t>
            </a:r>
            <a:endParaRPr lang="en-US" sz="6500" b="1" dirty="0">
              <a:latin typeface="Kollektif" panose="020B0604020202020204" charset="0"/>
            </a:endParaRPr>
          </a:p>
        </p:txBody>
      </p:sp>
      <p:sp>
        <p:nvSpPr>
          <p:cNvPr id="7" name="Rectangle 6">
            <a:extLst>
              <a:ext uri="{FF2B5EF4-FFF2-40B4-BE49-F238E27FC236}">
                <a16:creationId xmlns:a16="http://schemas.microsoft.com/office/drawing/2014/main" id="{C985C380-8E50-4567-B39D-6EEF68660EF1}"/>
              </a:ext>
            </a:extLst>
          </p:cNvPr>
          <p:cNvSpPr/>
          <p:nvPr/>
        </p:nvSpPr>
        <p:spPr>
          <a:xfrm>
            <a:off x="1447799" y="3221692"/>
            <a:ext cx="7627089" cy="49841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Aileron Regular Bold" panose="020B0604020202020204" charset="0"/>
              </a:rPr>
              <a:t>Money Laundering (Prevention and Prohibition) Bill and Money Laundering (Prevention and Prohibition) (Repeal &amp; Re-enactment) Bill</a:t>
            </a:r>
          </a:p>
        </p:txBody>
      </p:sp>
    </p:spTree>
    <p:extLst>
      <p:ext uri="{BB962C8B-B14F-4D97-AF65-F5344CB8AC3E}">
        <p14:creationId xmlns:p14="http://schemas.microsoft.com/office/powerpoint/2010/main" val="3890555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0" y="7065308"/>
            <a:ext cx="3221692" cy="3221692"/>
          </a:xfrm>
          <a:prstGeom prst="rect">
            <a:avLst/>
          </a:prstGeom>
        </p:spPr>
      </p:pic>
      <p:sp>
        <p:nvSpPr>
          <p:cNvPr id="4" name="TextBox 4"/>
          <p:cNvSpPr txBox="1"/>
          <p:nvPr/>
        </p:nvSpPr>
        <p:spPr>
          <a:xfrm>
            <a:off x="14778904" y="8886538"/>
            <a:ext cx="1824120" cy="328295"/>
          </a:xfrm>
          <a:prstGeom prst="rect">
            <a:avLst/>
          </a:prstGeom>
        </p:spPr>
        <p:txBody>
          <a:bodyPr wrap="square"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26</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573000" y="0"/>
            <a:ext cx="7372524" cy="7372524"/>
          </a:xfrm>
          <a:prstGeom prst="rect">
            <a:avLst/>
          </a:prstGeom>
        </p:spPr>
      </p:pic>
      <p:sp>
        <p:nvSpPr>
          <p:cNvPr id="24" name="TextBox 23">
            <a:extLst>
              <a:ext uri="{FF2B5EF4-FFF2-40B4-BE49-F238E27FC236}">
                <a16:creationId xmlns:a16="http://schemas.microsoft.com/office/drawing/2014/main" id="{6FE6A454-4E60-4206-B68D-5E90A29CFB25}"/>
              </a:ext>
            </a:extLst>
          </p:cNvPr>
          <p:cNvSpPr txBox="1"/>
          <p:nvPr/>
        </p:nvSpPr>
        <p:spPr>
          <a:xfrm>
            <a:off x="7809578" y="5919038"/>
            <a:ext cx="3677965" cy="1544141"/>
          </a:xfrm>
          <a:prstGeom prst="rect">
            <a:avLst/>
          </a:prstGeom>
          <a:noFill/>
        </p:spPr>
        <p:txBody>
          <a:bodyPr wrap="square">
            <a:spAutoFit/>
          </a:bodyPr>
          <a:lstStyle/>
          <a:p>
            <a:pPr algn="ctr">
              <a:lnSpc>
                <a:spcPts val="3946"/>
              </a:lnSpc>
              <a:spcBef>
                <a:spcPct val="0"/>
              </a:spcBef>
            </a:pPr>
            <a:r>
              <a:rPr lang="en-US" sz="2600" b="1" dirty="0">
                <a:solidFill>
                  <a:schemeClr val="bg1"/>
                </a:solidFill>
                <a:latin typeface="Kollektif" panose="020B0604020202020204" charset="0"/>
              </a:rPr>
              <a:t>AML/CFT Compliance Training is considered to be Ineffective</a:t>
            </a:r>
          </a:p>
        </p:txBody>
      </p:sp>
      <p:sp>
        <p:nvSpPr>
          <p:cNvPr id="10" name="TextBox 24">
            <a:extLst>
              <a:ext uri="{FF2B5EF4-FFF2-40B4-BE49-F238E27FC236}">
                <a16:creationId xmlns:a16="http://schemas.microsoft.com/office/drawing/2014/main" id="{ED6CDEB7-0D35-4A4D-8C35-59965BA19F48}"/>
              </a:ext>
            </a:extLst>
          </p:cNvPr>
          <p:cNvSpPr txBox="1"/>
          <p:nvPr/>
        </p:nvSpPr>
        <p:spPr>
          <a:xfrm>
            <a:off x="2856578" y="1614107"/>
            <a:ext cx="9906000" cy="1060418"/>
          </a:xfrm>
          <a:prstGeom prst="rect">
            <a:avLst/>
          </a:prstGeom>
        </p:spPr>
        <p:txBody>
          <a:bodyPr wrap="square" lIns="0" tIns="0" rIns="0" bIns="0" rtlCol="0" anchor="t">
            <a:spAutoFit/>
          </a:bodyPr>
          <a:lstStyle/>
          <a:p>
            <a:pPr algn="ctr">
              <a:lnSpc>
                <a:spcPts val="3946"/>
              </a:lnSpc>
              <a:spcBef>
                <a:spcPct val="0"/>
              </a:spcBef>
            </a:pPr>
            <a:r>
              <a:rPr lang="en-US" sz="6500" dirty="0">
                <a:solidFill>
                  <a:srgbClr val="192954"/>
                </a:solidFill>
                <a:latin typeface="Kollektif Bold"/>
              </a:rPr>
              <a:t>Upcoming Laws and Compliance Implications</a:t>
            </a:r>
            <a:endParaRPr lang="en-US" sz="6500" b="1" dirty="0">
              <a:latin typeface="Kollektif" panose="020B0604020202020204" charset="0"/>
            </a:endParaRPr>
          </a:p>
        </p:txBody>
      </p:sp>
      <p:sp>
        <p:nvSpPr>
          <p:cNvPr id="6" name="Rectangle: Rounded Corners 5">
            <a:extLst>
              <a:ext uri="{FF2B5EF4-FFF2-40B4-BE49-F238E27FC236}">
                <a16:creationId xmlns:a16="http://schemas.microsoft.com/office/drawing/2014/main" id="{E8E9A93D-A832-4189-9598-76D91CA921D8}"/>
              </a:ext>
            </a:extLst>
          </p:cNvPr>
          <p:cNvSpPr/>
          <p:nvPr/>
        </p:nvSpPr>
        <p:spPr>
          <a:xfrm>
            <a:off x="2590800" y="3242813"/>
            <a:ext cx="11201400" cy="5187236"/>
          </a:xfrm>
          <a:prstGeom prst="round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ileron Regular" panose="020B0604020202020204" charset="0"/>
              </a:rPr>
              <a:t>ACCOBIN should make presentations to the national assembly on all these upcoming bills and declare awareness days to sensitize the industry and the general public about some of the provisions that do not meet international standard/benchmark </a:t>
            </a:r>
          </a:p>
        </p:txBody>
      </p:sp>
    </p:spTree>
    <p:extLst>
      <p:ext uri="{BB962C8B-B14F-4D97-AF65-F5344CB8AC3E}">
        <p14:creationId xmlns:p14="http://schemas.microsoft.com/office/powerpoint/2010/main" val="413023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3" name="TextBox 22">
            <a:extLst>
              <a:ext uri="{FF2B5EF4-FFF2-40B4-BE49-F238E27FC236}">
                <a16:creationId xmlns:a16="http://schemas.microsoft.com/office/drawing/2014/main" id="{05B9F85E-1372-410C-AC99-0BD1C8295A78}"/>
              </a:ext>
            </a:extLst>
          </p:cNvPr>
          <p:cNvSpPr txBox="1"/>
          <p:nvPr/>
        </p:nvSpPr>
        <p:spPr>
          <a:xfrm>
            <a:off x="11295259" y="527622"/>
            <a:ext cx="5253338" cy="1949252"/>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Know-Your- Bandit</a:t>
            </a:r>
          </a:p>
        </p:txBody>
      </p:sp>
      <p:grpSp>
        <p:nvGrpSpPr>
          <p:cNvPr id="56" name="Group 19">
            <a:extLst>
              <a:ext uri="{FF2B5EF4-FFF2-40B4-BE49-F238E27FC236}">
                <a16:creationId xmlns:a16="http://schemas.microsoft.com/office/drawing/2014/main" id="{527D72A6-2691-46C2-8C36-129FF9B024A3}"/>
              </a:ext>
            </a:extLst>
          </p:cNvPr>
          <p:cNvGrpSpPr/>
          <p:nvPr/>
        </p:nvGrpSpPr>
        <p:grpSpPr>
          <a:xfrm rot="-9622901">
            <a:off x="-6378575" y="9716573"/>
            <a:ext cx="20124627" cy="8722700"/>
            <a:chOff x="0" y="0"/>
            <a:chExt cx="31686624" cy="13734063"/>
          </a:xfrm>
          <a:solidFill>
            <a:srgbClr val="013A8F"/>
          </a:solidFill>
        </p:grpSpPr>
        <p:sp>
          <p:nvSpPr>
            <p:cNvPr id="57" name="Freeform 20">
              <a:extLst>
                <a:ext uri="{FF2B5EF4-FFF2-40B4-BE49-F238E27FC236}">
                  <a16:creationId xmlns:a16="http://schemas.microsoft.com/office/drawing/2014/main" id="{B09306FE-D1F9-4AE3-9264-83277C32EAAA}"/>
                </a:ext>
              </a:extLst>
            </p:cNvPr>
            <p:cNvSpPr/>
            <p:nvPr/>
          </p:nvSpPr>
          <p:spPr>
            <a:xfrm>
              <a:off x="0" y="0"/>
              <a:ext cx="31686624" cy="13734062"/>
            </a:xfrm>
            <a:custGeom>
              <a:avLst/>
              <a:gdLst/>
              <a:ahLst/>
              <a:cxnLst/>
              <a:rect l="l" t="t" r="r" b="b"/>
              <a:pathLst>
                <a:path w="31686624" h="13734062">
                  <a:moveTo>
                    <a:pt x="0" y="0"/>
                  </a:moveTo>
                  <a:lnTo>
                    <a:pt x="31686624" y="0"/>
                  </a:lnTo>
                  <a:lnTo>
                    <a:pt x="31686624" y="13734062"/>
                  </a:lnTo>
                  <a:lnTo>
                    <a:pt x="0" y="13734062"/>
                  </a:lnTo>
                  <a:close/>
                </a:path>
              </a:pathLst>
            </a:custGeom>
            <a:grpFill/>
            <a:ln>
              <a:solidFill>
                <a:srgbClr val="013A8F"/>
              </a:solidFill>
            </a:ln>
          </p:spPr>
        </p:sp>
      </p:grpSp>
      <p:sp>
        <p:nvSpPr>
          <p:cNvPr id="58" name="AutoShape 2">
            <a:extLst>
              <a:ext uri="{FF2B5EF4-FFF2-40B4-BE49-F238E27FC236}">
                <a16:creationId xmlns:a16="http://schemas.microsoft.com/office/drawing/2014/main" id="{9C60A289-06B9-4CF8-8EA4-B064FE9ACD8F}"/>
              </a:ext>
            </a:extLst>
          </p:cNvPr>
          <p:cNvSpPr/>
          <p:nvPr/>
        </p:nvSpPr>
        <p:spPr>
          <a:xfrm>
            <a:off x="1684976" y="8658293"/>
            <a:ext cx="14918048" cy="0"/>
          </a:xfrm>
          <a:prstGeom prst="line">
            <a:avLst/>
          </a:prstGeom>
          <a:ln w="9525" cap="rnd">
            <a:solidFill>
              <a:srgbClr val="000000"/>
            </a:solidFill>
            <a:prstDash val="solid"/>
            <a:headEnd type="none" w="sm" len="sm"/>
            <a:tailEnd type="none" w="sm" len="sm"/>
          </a:ln>
        </p:spPr>
      </p:sp>
      <p:sp>
        <p:nvSpPr>
          <p:cNvPr id="59" name="TextBox 4">
            <a:extLst>
              <a:ext uri="{FF2B5EF4-FFF2-40B4-BE49-F238E27FC236}">
                <a16:creationId xmlns:a16="http://schemas.microsoft.com/office/drawing/2014/main" id="{3E836F7C-29F1-4713-A3D1-C10CB865304E}"/>
              </a:ext>
            </a:extLst>
          </p:cNvPr>
          <p:cNvSpPr txBox="1"/>
          <p:nvPr/>
        </p:nvSpPr>
        <p:spPr>
          <a:xfrm>
            <a:off x="14778904" y="8886538"/>
            <a:ext cx="1824120" cy="328295"/>
          </a:xfrm>
          <a:prstGeom prst="rect">
            <a:avLst/>
          </a:prstGeom>
        </p:spPr>
        <p:txBody>
          <a:bodyPr wrap="square"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27</a:t>
            </a:r>
          </a:p>
        </p:txBody>
      </p:sp>
      <p:pic>
        <p:nvPicPr>
          <p:cNvPr id="9" name="Picture 2">
            <a:extLst>
              <a:ext uri="{FF2B5EF4-FFF2-40B4-BE49-F238E27FC236}">
                <a16:creationId xmlns:a16="http://schemas.microsoft.com/office/drawing/2014/main" id="{2717676B-CEE6-4245-A549-A472F7A479CA}"/>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8558" y="2940866"/>
            <a:ext cx="6015352" cy="548373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24">
            <a:extLst>
              <a:ext uri="{FF2B5EF4-FFF2-40B4-BE49-F238E27FC236}">
                <a16:creationId xmlns:a16="http://schemas.microsoft.com/office/drawing/2014/main" id="{4D02A2BC-F02A-45AD-8B95-119D6D9C1BC2}"/>
              </a:ext>
            </a:extLst>
          </p:cNvPr>
          <p:cNvSpPr txBox="1"/>
          <p:nvPr/>
        </p:nvSpPr>
        <p:spPr>
          <a:xfrm>
            <a:off x="1706746" y="710348"/>
            <a:ext cx="8578247" cy="7947945"/>
          </a:xfrm>
          <a:prstGeom prst="rect">
            <a:avLst/>
          </a:prstGeom>
        </p:spPr>
        <p:txBody>
          <a:bodyPr wrap="square" lIns="0" tIns="0" rIns="0" bIns="0" rtlCol="0" anchor="t">
            <a:spAutoFit/>
          </a:bodyPr>
          <a:lstStyle/>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Dago Gide (aka Abubakar Abdullahi : Group Leader</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Sani San </a:t>
            </a:r>
            <a:r>
              <a:rPr lang="en-US" sz="2400" dirty="0" err="1">
                <a:latin typeface="Aileron Regular" panose="020B0604020202020204" charset="0"/>
              </a:rPr>
              <a:t>Makama</a:t>
            </a:r>
            <a:endParaRPr lang="en-US" sz="2400" dirty="0">
              <a:latin typeface="Aileron Regular" panose="020B0604020202020204" charset="0"/>
            </a:endParaRPr>
          </a:p>
          <a:p>
            <a:pPr marL="342900" indent="-342900">
              <a:lnSpc>
                <a:spcPts val="3946"/>
              </a:lnSpc>
              <a:spcBef>
                <a:spcPct val="0"/>
              </a:spcBef>
              <a:buFont typeface="Wingdings" panose="05000000000000000000" pitchFamily="2" charset="2"/>
              <a:buChar char="Ø"/>
            </a:pPr>
            <a:r>
              <a:rPr lang="en-US" sz="2400" dirty="0" err="1">
                <a:latin typeface="Aileron Regular" panose="020B0604020202020204" charset="0"/>
              </a:rPr>
              <a:t>Buharin</a:t>
            </a:r>
            <a:r>
              <a:rPr lang="en-US" sz="2400" dirty="0">
                <a:latin typeface="Aileron Regular" panose="020B0604020202020204" charset="0"/>
              </a:rPr>
              <a:t> </a:t>
            </a:r>
            <a:r>
              <a:rPr lang="en-US" sz="2400" dirty="0" err="1">
                <a:latin typeface="Aileron Regular" panose="020B0604020202020204" charset="0"/>
              </a:rPr>
              <a:t>Daji</a:t>
            </a:r>
            <a:r>
              <a:rPr lang="en-US" sz="2400" dirty="0">
                <a:latin typeface="Aileron Regular" panose="020B0604020202020204" charset="0"/>
              </a:rPr>
              <a:t> (Deceased): Killed in 2018</a:t>
            </a:r>
          </a:p>
          <a:p>
            <a:pPr marL="342900" indent="-342900">
              <a:lnSpc>
                <a:spcPts val="3946"/>
              </a:lnSpc>
              <a:spcBef>
                <a:spcPct val="0"/>
              </a:spcBef>
              <a:buFont typeface="Wingdings" panose="05000000000000000000" pitchFamily="2" charset="2"/>
              <a:buChar char="Ø"/>
            </a:pPr>
            <a:r>
              <a:rPr lang="en-US" sz="2400" dirty="0" err="1">
                <a:latin typeface="Aileron Regular" panose="020B0604020202020204" charset="0"/>
              </a:rPr>
              <a:t>Damina</a:t>
            </a:r>
            <a:r>
              <a:rPr lang="en-US" sz="2400" dirty="0">
                <a:latin typeface="Aileron Regular" panose="020B0604020202020204" charset="0"/>
              </a:rPr>
              <a:t> (Deceased)</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Mai </a:t>
            </a:r>
            <a:r>
              <a:rPr lang="en-US" sz="2400" dirty="0" err="1">
                <a:latin typeface="Aileron Regular" panose="020B0604020202020204" charset="0"/>
              </a:rPr>
              <a:t>Anguwa</a:t>
            </a:r>
            <a:r>
              <a:rPr lang="en-US" sz="2400" dirty="0">
                <a:latin typeface="Aileron Regular" panose="020B0604020202020204" charset="0"/>
              </a:rPr>
              <a:t> : Group Leader</a:t>
            </a:r>
          </a:p>
          <a:p>
            <a:pPr marL="342900" indent="-342900">
              <a:lnSpc>
                <a:spcPts val="3946"/>
              </a:lnSpc>
              <a:spcBef>
                <a:spcPct val="0"/>
              </a:spcBef>
              <a:buFont typeface="Wingdings" panose="05000000000000000000" pitchFamily="2" charset="2"/>
              <a:buChar char="Ø"/>
            </a:pPr>
            <a:r>
              <a:rPr lang="en-US" sz="2400" dirty="0" err="1">
                <a:latin typeface="Aileron Regular" panose="020B0604020202020204" charset="0"/>
              </a:rPr>
              <a:t>Turji</a:t>
            </a:r>
            <a:r>
              <a:rPr lang="en-US" sz="2400" dirty="0">
                <a:latin typeface="Aileron Regular" panose="020B0604020202020204" charset="0"/>
              </a:rPr>
              <a:t> Bello : Group Leader</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Alhaji </a:t>
            </a:r>
            <a:r>
              <a:rPr lang="en-US" sz="2400" dirty="0" err="1">
                <a:latin typeface="Aileron Regular" panose="020B0604020202020204" charset="0"/>
              </a:rPr>
              <a:t>Auta</a:t>
            </a:r>
            <a:r>
              <a:rPr lang="en-US" sz="2400" dirty="0">
                <a:latin typeface="Aileron Regular" panose="020B0604020202020204" charset="0"/>
              </a:rPr>
              <a:t>(Deceased): Killed in 2021</a:t>
            </a:r>
          </a:p>
          <a:p>
            <a:pPr marL="342900" indent="-342900">
              <a:lnSpc>
                <a:spcPts val="3946"/>
              </a:lnSpc>
              <a:spcBef>
                <a:spcPct val="0"/>
              </a:spcBef>
              <a:buFont typeface="Wingdings" panose="05000000000000000000" pitchFamily="2" charset="2"/>
              <a:buChar char="Ø"/>
            </a:pPr>
            <a:r>
              <a:rPr lang="en-US" sz="2400" dirty="0" err="1">
                <a:latin typeface="Aileron Regular" panose="020B0604020202020204" charset="0"/>
              </a:rPr>
              <a:t>Kundia</a:t>
            </a:r>
            <a:endParaRPr lang="en-US" sz="2400" dirty="0">
              <a:latin typeface="Aileron Regular" panose="020B0604020202020204" charset="0"/>
            </a:endParaRPr>
          </a:p>
          <a:p>
            <a:pPr marL="342900" indent="-342900">
              <a:lnSpc>
                <a:spcPts val="3946"/>
              </a:lnSpc>
              <a:spcBef>
                <a:spcPct val="0"/>
              </a:spcBef>
              <a:buFont typeface="Wingdings" panose="05000000000000000000" pitchFamily="2" charset="2"/>
              <a:buChar char="Ø"/>
            </a:pPr>
            <a:r>
              <a:rPr lang="en-US" sz="2400" dirty="0" err="1">
                <a:latin typeface="Aileron Regular" panose="020B0604020202020204" charset="0"/>
              </a:rPr>
              <a:t>Kungiyar</a:t>
            </a:r>
            <a:r>
              <a:rPr lang="en-US" sz="2400" dirty="0">
                <a:latin typeface="Aileron Regular" panose="020B0604020202020204" charset="0"/>
              </a:rPr>
              <a:t> </a:t>
            </a:r>
            <a:r>
              <a:rPr lang="en-US" sz="2400" dirty="0" err="1">
                <a:latin typeface="Aileron Regular" panose="020B0604020202020204" charset="0"/>
              </a:rPr>
              <a:t>Barayin</a:t>
            </a:r>
            <a:r>
              <a:rPr lang="en-US" sz="2400" dirty="0">
                <a:latin typeface="Aileron Regular" panose="020B0604020202020204" charset="0"/>
              </a:rPr>
              <a:t> </a:t>
            </a:r>
            <a:r>
              <a:rPr lang="en-US" sz="2400" dirty="0" err="1">
                <a:latin typeface="Aileron Regular" panose="020B0604020202020204" charset="0"/>
              </a:rPr>
              <a:t>Shanu</a:t>
            </a:r>
            <a:r>
              <a:rPr lang="en-US" sz="2400" dirty="0">
                <a:latin typeface="Aileron Regular" panose="020B0604020202020204" charset="0"/>
              </a:rPr>
              <a:t> (Cattle Rustlers Association)</a:t>
            </a:r>
          </a:p>
          <a:p>
            <a:pPr marL="342900" indent="-342900">
              <a:lnSpc>
                <a:spcPts val="3946"/>
              </a:lnSpc>
              <a:spcBef>
                <a:spcPct val="0"/>
              </a:spcBef>
              <a:buFont typeface="Wingdings" panose="05000000000000000000" pitchFamily="2" charset="2"/>
              <a:buChar char="Ø"/>
            </a:pPr>
            <a:r>
              <a:rPr lang="en-US" sz="2400" dirty="0" err="1">
                <a:latin typeface="Aileron Regular" panose="020B0604020202020204" charset="0"/>
              </a:rPr>
              <a:t>Kungiyar</a:t>
            </a:r>
            <a:r>
              <a:rPr lang="en-US" sz="2400" dirty="0">
                <a:latin typeface="Aileron Regular" panose="020B0604020202020204" charset="0"/>
              </a:rPr>
              <a:t> Gaya Group (Association of Young guys)</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Alhaji </a:t>
            </a:r>
            <a:r>
              <a:rPr lang="en-US" sz="2400" dirty="0" err="1">
                <a:latin typeface="Aileron Regular" panose="020B0604020202020204" charset="0"/>
              </a:rPr>
              <a:t>Isshe</a:t>
            </a:r>
            <a:r>
              <a:rPr lang="en-US" sz="2400" dirty="0">
                <a:latin typeface="Aileron Regular" panose="020B0604020202020204" charset="0"/>
              </a:rPr>
              <a:t> (Deceased): From Chilin, Dan Sadau Emirate, Maru LGA, Zamfara State</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Aliyu </a:t>
            </a:r>
            <a:r>
              <a:rPr lang="en-US" sz="2400" dirty="0" err="1">
                <a:latin typeface="Aileron Regular" panose="020B0604020202020204" charset="0"/>
              </a:rPr>
              <a:t>Zakwai</a:t>
            </a:r>
            <a:r>
              <a:rPr lang="en-US" sz="2400" dirty="0">
                <a:latin typeface="Aileron Regular" panose="020B0604020202020204" charset="0"/>
              </a:rPr>
              <a:t> (Son of </a:t>
            </a:r>
            <a:r>
              <a:rPr lang="en-US" sz="2400" dirty="0" err="1">
                <a:latin typeface="Aileron Regular" panose="020B0604020202020204" charset="0"/>
              </a:rPr>
              <a:t>Buharin</a:t>
            </a:r>
            <a:r>
              <a:rPr lang="en-US" sz="2400" dirty="0">
                <a:latin typeface="Aileron Regular" panose="020B0604020202020204" charset="0"/>
              </a:rPr>
              <a:t> </a:t>
            </a:r>
            <a:r>
              <a:rPr lang="en-US" sz="2400" dirty="0" err="1">
                <a:latin typeface="Aileron Regular" panose="020B0604020202020204" charset="0"/>
              </a:rPr>
              <a:t>Daji</a:t>
            </a:r>
            <a:r>
              <a:rPr lang="en-US" sz="2400" dirty="0">
                <a:latin typeface="Aileron Regular" panose="020B0604020202020204" charset="0"/>
              </a:rPr>
              <a:t> killed in 2018</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Alhaji </a:t>
            </a:r>
            <a:r>
              <a:rPr lang="en-US" sz="2400" dirty="0" err="1">
                <a:latin typeface="Aileron Regular" panose="020B0604020202020204" charset="0"/>
              </a:rPr>
              <a:t>Altire</a:t>
            </a:r>
            <a:r>
              <a:rPr lang="en-US" sz="2400" dirty="0">
                <a:latin typeface="Aileron Regular" panose="020B0604020202020204" charset="0"/>
              </a:rPr>
              <a:t> (From Zamfara State)</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Shehu </a:t>
            </a:r>
            <a:r>
              <a:rPr lang="en-US" sz="2400" dirty="0" err="1">
                <a:latin typeface="Aileron Regular" panose="020B0604020202020204" charset="0"/>
              </a:rPr>
              <a:t>Rekep</a:t>
            </a:r>
            <a:r>
              <a:rPr lang="en-US" sz="2400" dirty="0">
                <a:latin typeface="Aileron Regular" panose="020B0604020202020204" charset="0"/>
              </a:rPr>
              <a:t> (From Zamfara State)</a:t>
            </a:r>
          </a:p>
          <a:p>
            <a:pPr marL="342900" indent="-342900">
              <a:lnSpc>
                <a:spcPts val="3946"/>
              </a:lnSpc>
              <a:spcBef>
                <a:spcPct val="0"/>
              </a:spcBef>
              <a:buFont typeface="Wingdings" panose="05000000000000000000" pitchFamily="2" charset="2"/>
              <a:buChar char="Ø"/>
            </a:pPr>
            <a:r>
              <a:rPr lang="en-US" sz="2400" dirty="0">
                <a:latin typeface="Aileron Regular" panose="020B0604020202020204" charset="0"/>
              </a:rPr>
              <a:t>Musa Yellow </a:t>
            </a:r>
            <a:r>
              <a:rPr lang="en-US" sz="2400" dirty="0" err="1">
                <a:latin typeface="Aileron Regular" panose="020B0604020202020204" charset="0"/>
              </a:rPr>
              <a:t>Janbross</a:t>
            </a:r>
            <a:r>
              <a:rPr lang="en-US" sz="2400" dirty="0">
                <a:latin typeface="Aileron Regular" panose="020B0604020202020204" charset="0"/>
              </a:rPr>
              <a:t> (From Kaduna State)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AutoShape 2"/>
          <p:cNvSpPr/>
          <p:nvPr/>
        </p:nvSpPr>
        <p:spPr>
          <a:xfrm>
            <a:off x="1684976" y="8658293"/>
            <a:ext cx="14918048" cy="0"/>
          </a:xfrm>
          <a:prstGeom prst="line">
            <a:avLst/>
          </a:prstGeom>
          <a:ln w="9525" cap="rnd">
            <a:solidFill>
              <a:srgbClr val="000000"/>
            </a:solidFill>
            <a:prstDash val="solid"/>
            <a:headEnd type="none" w="sm" len="sm"/>
            <a:tailEnd type="none" w="sm" len="sm"/>
          </a:ln>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3" y="7449073"/>
            <a:ext cx="2837923" cy="2837923"/>
          </a:xfrm>
          <a:prstGeom prst="rect">
            <a:avLst/>
          </a:prstGeom>
        </p:spPr>
      </p:pic>
      <p:sp>
        <p:nvSpPr>
          <p:cNvPr id="4" name="TextBox 4"/>
          <p:cNvSpPr txBox="1"/>
          <p:nvPr/>
        </p:nvSpPr>
        <p:spPr>
          <a:xfrm>
            <a:off x="14778904" y="8886538"/>
            <a:ext cx="1824120" cy="328295"/>
          </a:xfrm>
          <a:prstGeom prst="rect">
            <a:avLst/>
          </a:prstGeom>
        </p:spPr>
        <p:txBody>
          <a:bodyPr wrap="square"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28</a:t>
            </a:r>
          </a:p>
        </p:txBody>
      </p:sp>
      <p:pic>
        <p:nvPicPr>
          <p:cNvPr id="5" name="Picture 8">
            <a:extLst>
              <a:ext uri="{FF2B5EF4-FFF2-40B4-BE49-F238E27FC236}">
                <a16:creationId xmlns:a16="http://schemas.microsoft.com/office/drawing/2014/main" id="{9362F33F-9316-4132-8264-6D1110345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716425" y="-1"/>
            <a:ext cx="4229099" cy="4229099"/>
          </a:xfrm>
          <a:prstGeom prst="rect">
            <a:avLst/>
          </a:prstGeom>
        </p:spPr>
      </p:pic>
      <p:sp>
        <p:nvSpPr>
          <p:cNvPr id="24" name="TextBox 23">
            <a:extLst>
              <a:ext uri="{FF2B5EF4-FFF2-40B4-BE49-F238E27FC236}">
                <a16:creationId xmlns:a16="http://schemas.microsoft.com/office/drawing/2014/main" id="{6FE6A454-4E60-4206-B68D-5E90A29CFB25}"/>
              </a:ext>
            </a:extLst>
          </p:cNvPr>
          <p:cNvSpPr txBox="1"/>
          <p:nvPr/>
        </p:nvSpPr>
        <p:spPr>
          <a:xfrm>
            <a:off x="7809578" y="5919038"/>
            <a:ext cx="3677965" cy="1544141"/>
          </a:xfrm>
          <a:prstGeom prst="rect">
            <a:avLst/>
          </a:prstGeom>
          <a:noFill/>
        </p:spPr>
        <p:txBody>
          <a:bodyPr wrap="square">
            <a:spAutoFit/>
          </a:bodyPr>
          <a:lstStyle/>
          <a:p>
            <a:pPr algn="ctr">
              <a:lnSpc>
                <a:spcPts val="3946"/>
              </a:lnSpc>
              <a:spcBef>
                <a:spcPct val="0"/>
              </a:spcBef>
            </a:pPr>
            <a:r>
              <a:rPr lang="en-US" sz="2600" b="1" dirty="0">
                <a:solidFill>
                  <a:schemeClr val="bg1"/>
                </a:solidFill>
                <a:latin typeface="Kollektif" panose="020B0604020202020204" charset="0"/>
              </a:rPr>
              <a:t>AML/CFT Compliance Training is considered to be Ineffective</a:t>
            </a:r>
          </a:p>
        </p:txBody>
      </p:sp>
      <p:sp>
        <p:nvSpPr>
          <p:cNvPr id="10" name="TextBox 24">
            <a:extLst>
              <a:ext uri="{FF2B5EF4-FFF2-40B4-BE49-F238E27FC236}">
                <a16:creationId xmlns:a16="http://schemas.microsoft.com/office/drawing/2014/main" id="{ED6CDEB7-0D35-4A4D-8C35-59965BA19F48}"/>
              </a:ext>
            </a:extLst>
          </p:cNvPr>
          <p:cNvSpPr txBox="1"/>
          <p:nvPr/>
        </p:nvSpPr>
        <p:spPr>
          <a:xfrm rot="16200000">
            <a:off x="-2106985" y="4061303"/>
            <a:ext cx="7125622" cy="1060418"/>
          </a:xfrm>
          <a:prstGeom prst="rect">
            <a:avLst/>
          </a:prstGeom>
        </p:spPr>
        <p:txBody>
          <a:bodyPr wrap="square" lIns="0" tIns="0" rIns="0" bIns="0" rtlCol="0" anchor="t">
            <a:spAutoFit/>
          </a:bodyPr>
          <a:lstStyle/>
          <a:p>
            <a:pPr algn="ctr">
              <a:lnSpc>
                <a:spcPts val="3946"/>
              </a:lnSpc>
              <a:spcBef>
                <a:spcPct val="0"/>
              </a:spcBef>
            </a:pPr>
            <a:r>
              <a:rPr lang="en-US" sz="6500" b="1" dirty="0">
                <a:solidFill>
                  <a:srgbClr val="192954"/>
                </a:solidFill>
                <a:latin typeface="Kollektif Bold"/>
              </a:rPr>
              <a:t>Bandits: High Risk Locations</a:t>
            </a:r>
            <a:endParaRPr lang="en-US" sz="6500" b="1" dirty="0">
              <a:latin typeface="Kollektif" panose="020B0604020202020204" charset="0"/>
            </a:endParaRPr>
          </a:p>
        </p:txBody>
      </p:sp>
      <p:pic>
        <p:nvPicPr>
          <p:cNvPr id="9" name="Picture 2">
            <a:extLst>
              <a:ext uri="{FF2B5EF4-FFF2-40B4-BE49-F238E27FC236}">
                <a16:creationId xmlns:a16="http://schemas.microsoft.com/office/drawing/2014/main" id="{6147CD26-493F-4A0A-9606-D84CD320CEB1}"/>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3171" y="916368"/>
            <a:ext cx="14289829" cy="7513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213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3" name="TextBox 22">
            <a:extLst>
              <a:ext uri="{FF2B5EF4-FFF2-40B4-BE49-F238E27FC236}">
                <a16:creationId xmlns:a16="http://schemas.microsoft.com/office/drawing/2014/main" id="{05B9F85E-1372-410C-AC99-0BD1C8295A78}"/>
              </a:ext>
            </a:extLst>
          </p:cNvPr>
          <p:cNvSpPr txBox="1"/>
          <p:nvPr/>
        </p:nvSpPr>
        <p:spPr>
          <a:xfrm>
            <a:off x="1251857" y="928464"/>
            <a:ext cx="5253338" cy="1949252"/>
          </a:xfrm>
          <a:prstGeom prst="rect">
            <a:avLst/>
          </a:prstGeom>
        </p:spPr>
        <p:txBody>
          <a:bodyPr wrap="square" lIns="0" tIns="0" rIns="0" bIns="0" rtlCol="0" anchor="t">
            <a:spAutoFit/>
          </a:bodyPr>
          <a:lstStyle/>
          <a:p>
            <a:pPr>
              <a:lnSpc>
                <a:spcPts val="7559"/>
              </a:lnSpc>
            </a:pPr>
            <a:r>
              <a:rPr lang="en-US" sz="6500" dirty="0">
                <a:solidFill>
                  <a:srgbClr val="192954"/>
                </a:solidFill>
                <a:latin typeface="Kollektif Bold"/>
              </a:rPr>
              <a:t>BDC Sector Risk</a:t>
            </a:r>
          </a:p>
        </p:txBody>
      </p:sp>
      <p:grpSp>
        <p:nvGrpSpPr>
          <p:cNvPr id="56" name="Group 19">
            <a:extLst>
              <a:ext uri="{FF2B5EF4-FFF2-40B4-BE49-F238E27FC236}">
                <a16:creationId xmlns:a16="http://schemas.microsoft.com/office/drawing/2014/main" id="{527D72A6-2691-46C2-8C36-129FF9B024A3}"/>
              </a:ext>
            </a:extLst>
          </p:cNvPr>
          <p:cNvGrpSpPr/>
          <p:nvPr/>
        </p:nvGrpSpPr>
        <p:grpSpPr>
          <a:xfrm rot="-9622901">
            <a:off x="-6378575" y="9716573"/>
            <a:ext cx="20124627" cy="8722700"/>
            <a:chOff x="0" y="0"/>
            <a:chExt cx="31686624" cy="13734063"/>
          </a:xfrm>
          <a:solidFill>
            <a:srgbClr val="013A8F"/>
          </a:solidFill>
        </p:grpSpPr>
        <p:sp>
          <p:nvSpPr>
            <p:cNvPr id="57" name="Freeform 20">
              <a:extLst>
                <a:ext uri="{FF2B5EF4-FFF2-40B4-BE49-F238E27FC236}">
                  <a16:creationId xmlns:a16="http://schemas.microsoft.com/office/drawing/2014/main" id="{B09306FE-D1F9-4AE3-9264-83277C32EAAA}"/>
                </a:ext>
              </a:extLst>
            </p:cNvPr>
            <p:cNvSpPr/>
            <p:nvPr/>
          </p:nvSpPr>
          <p:spPr>
            <a:xfrm>
              <a:off x="0" y="0"/>
              <a:ext cx="31686624" cy="13734062"/>
            </a:xfrm>
            <a:custGeom>
              <a:avLst/>
              <a:gdLst/>
              <a:ahLst/>
              <a:cxnLst/>
              <a:rect l="l" t="t" r="r" b="b"/>
              <a:pathLst>
                <a:path w="31686624" h="13734062">
                  <a:moveTo>
                    <a:pt x="0" y="0"/>
                  </a:moveTo>
                  <a:lnTo>
                    <a:pt x="31686624" y="0"/>
                  </a:lnTo>
                  <a:lnTo>
                    <a:pt x="31686624" y="13734062"/>
                  </a:lnTo>
                  <a:lnTo>
                    <a:pt x="0" y="13734062"/>
                  </a:lnTo>
                  <a:close/>
                </a:path>
              </a:pathLst>
            </a:custGeom>
            <a:grpFill/>
            <a:ln>
              <a:solidFill>
                <a:srgbClr val="013A8F"/>
              </a:solidFill>
            </a:ln>
          </p:spPr>
        </p:sp>
      </p:grpSp>
      <p:sp>
        <p:nvSpPr>
          <p:cNvPr id="58" name="AutoShape 2">
            <a:extLst>
              <a:ext uri="{FF2B5EF4-FFF2-40B4-BE49-F238E27FC236}">
                <a16:creationId xmlns:a16="http://schemas.microsoft.com/office/drawing/2014/main" id="{9C60A289-06B9-4CF8-8EA4-B064FE9ACD8F}"/>
              </a:ext>
            </a:extLst>
          </p:cNvPr>
          <p:cNvSpPr/>
          <p:nvPr/>
        </p:nvSpPr>
        <p:spPr>
          <a:xfrm>
            <a:off x="1684976" y="8658293"/>
            <a:ext cx="14918048" cy="0"/>
          </a:xfrm>
          <a:prstGeom prst="line">
            <a:avLst/>
          </a:prstGeom>
          <a:ln w="9525" cap="rnd">
            <a:solidFill>
              <a:srgbClr val="000000"/>
            </a:solidFill>
            <a:prstDash val="solid"/>
            <a:headEnd type="none" w="sm" len="sm"/>
            <a:tailEnd type="none" w="sm" len="sm"/>
          </a:ln>
        </p:spPr>
      </p:sp>
      <p:sp>
        <p:nvSpPr>
          <p:cNvPr id="59" name="TextBox 4">
            <a:extLst>
              <a:ext uri="{FF2B5EF4-FFF2-40B4-BE49-F238E27FC236}">
                <a16:creationId xmlns:a16="http://schemas.microsoft.com/office/drawing/2014/main" id="{3E836F7C-29F1-4713-A3D1-C10CB865304E}"/>
              </a:ext>
            </a:extLst>
          </p:cNvPr>
          <p:cNvSpPr txBox="1"/>
          <p:nvPr/>
        </p:nvSpPr>
        <p:spPr>
          <a:xfrm>
            <a:off x="14778904" y="8886538"/>
            <a:ext cx="1824120" cy="328295"/>
          </a:xfrm>
          <a:prstGeom prst="rect">
            <a:avLst/>
          </a:prstGeom>
        </p:spPr>
        <p:txBody>
          <a:bodyPr wrap="square" lIns="0" tIns="0" rIns="0" bIns="0" rtlCol="0" anchor="t">
            <a:spAutoFit/>
          </a:bodyPr>
          <a:lstStyle/>
          <a:p>
            <a:pPr marL="0" lvl="0" indent="0" algn="r">
              <a:lnSpc>
                <a:spcPts val="2800"/>
              </a:lnSpc>
              <a:spcBef>
                <a:spcPct val="0"/>
              </a:spcBef>
            </a:pPr>
            <a:r>
              <a:rPr lang="en-US" sz="2000" spc="40" dirty="0">
                <a:solidFill>
                  <a:srgbClr val="192954"/>
                </a:solidFill>
                <a:latin typeface="Aileron Heavy"/>
              </a:rPr>
              <a:t>29</a:t>
            </a:r>
          </a:p>
        </p:txBody>
      </p:sp>
      <p:sp>
        <p:nvSpPr>
          <p:cNvPr id="10" name="TextBox 24">
            <a:extLst>
              <a:ext uri="{FF2B5EF4-FFF2-40B4-BE49-F238E27FC236}">
                <a16:creationId xmlns:a16="http://schemas.microsoft.com/office/drawing/2014/main" id="{4D02A2BC-F02A-45AD-8B95-119D6D9C1BC2}"/>
              </a:ext>
            </a:extLst>
          </p:cNvPr>
          <p:cNvSpPr txBox="1"/>
          <p:nvPr/>
        </p:nvSpPr>
        <p:spPr>
          <a:xfrm>
            <a:off x="1334713" y="3205134"/>
            <a:ext cx="8190287" cy="5453159"/>
          </a:xfrm>
          <a:prstGeom prst="rect">
            <a:avLst/>
          </a:prstGeom>
        </p:spPr>
        <p:txBody>
          <a:bodyPr wrap="square" lIns="0" tIns="0" rIns="0" bIns="0" rtlCol="0" anchor="t">
            <a:spAutoFit/>
          </a:bodyPr>
          <a:lstStyle/>
          <a:p>
            <a:pPr marL="342900" indent="-342900">
              <a:lnSpc>
                <a:spcPts val="3946"/>
              </a:lnSpc>
              <a:spcBef>
                <a:spcPct val="0"/>
              </a:spcBef>
              <a:buFont typeface="Arial" panose="020B0604020202020204" pitchFamily="34" charset="0"/>
              <a:buChar char="•"/>
            </a:pPr>
            <a:r>
              <a:rPr lang="en-US" sz="2400" dirty="0">
                <a:latin typeface="Aileron Regular" panose="020B0604020202020204" charset="0"/>
              </a:rPr>
              <a:t>Deposit Money Banks and other Financial institutions need to continue to treat BDCs as High Risk customers in 2022 due to inherent weaknesses in supervisory control and operational deficiencies.</a:t>
            </a:r>
          </a:p>
          <a:p>
            <a:pPr marL="342900" indent="-342900">
              <a:lnSpc>
                <a:spcPts val="3946"/>
              </a:lnSpc>
              <a:spcBef>
                <a:spcPct val="0"/>
              </a:spcBef>
              <a:buFont typeface="Arial" panose="020B0604020202020204" pitchFamily="34" charset="0"/>
              <a:buChar char="•"/>
            </a:pPr>
            <a:r>
              <a:rPr lang="en-US" sz="2400" dirty="0">
                <a:latin typeface="Aileron Regular" panose="020B0604020202020204" charset="0"/>
              </a:rPr>
              <a:t>BDCs vulnerabilities include:</a:t>
            </a:r>
          </a:p>
          <a:p>
            <a:pPr lvl="1">
              <a:lnSpc>
                <a:spcPts val="3946"/>
              </a:lnSpc>
              <a:spcBef>
                <a:spcPct val="0"/>
              </a:spcBef>
            </a:pPr>
            <a:r>
              <a:rPr lang="en-US" sz="2400" dirty="0">
                <a:latin typeface="Aileron Regular" panose="020B0604020202020204" charset="0"/>
              </a:rPr>
              <a:t>- Misuse/Abuse by PEPs</a:t>
            </a:r>
          </a:p>
          <a:p>
            <a:pPr lvl="1">
              <a:lnSpc>
                <a:spcPts val="3946"/>
              </a:lnSpc>
              <a:spcBef>
                <a:spcPct val="0"/>
              </a:spcBef>
            </a:pPr>
            <a:r>
              <a:rPr lang="en-US" sz="2400" dirty="0">
                <a:latin typeface="Aileron Regular" panose="020B0604020202020204" charset="0"/>
              </a:rPr>
              <a:t>- Unlicensed Operators</a:t>
            </a:r>
          </a:p>
          <a:p>
            <a:pPr lvl="1">
              <a:lnSpc>
                <a:spcPts val="3946"/>
              </a:lnSpc>
              <a:spcBef>
                <a:spcPct val="0"/>
              </a:spcBef>
            </a:pPr>
            <a:r>
              <a:rPr lang="en-US" sz="2400" dirty="0">
                <a:latin typeface="Aileron Regular" panose="020B0604020202020204" charset="0"/>
              </a:rPr>
              <a:t>- Inadequate KYC process</a:t>
            </a:r>
          </a:p>
          <a:p>
            <a:pPr lvl="1">
              <a:lnSpc>
                <a:spcPts val="3946"/>
              </a:lnSpc>
              <a:spcBef>
                <a:spcPct val="0"/>
              </a:spcBef>
            </a:pPr>
            <a:r>
              <a:rPr lang="en-US" sz="2400" dirty="0">
                <a:latin typeface="Aileron Regular" panose="020B0604020202020204" charset="0"/>
              </a:rPr>
              <a:t>- Poor Record Keeping</a:t>
            </a:r>
          </a:p>
          <a:p>
            <a:pPr lvl="1">
              <a:lnSpc>
                <a:spcPts val="3946"/>
              </a:lnSpc>
              <a:spcBef>
                <a:spcPct val="0"/>
              </a:spcBef>
            </a:pPr>
            <a:r>
              <a:rPr lang="en-US" sz="2400" dirty="0">
                <a:latin typeface="Aileron Regular" panose="020B0604020202020204" charset="0"/>
              </a:rPr>
              <a:t>- Reporting Failure</a:t>
            </a:r>
          </a:p>
          <a:p>
            <a:pPr marL="342900" indent="-342900">
              <a:lnSpc>
                <a:spcPts val="3946"/>
              </a:lnSpc>
              <a:spcBef>
                <a:spcPct val="0"/>
              </a:spcBef>
              <a:buFont typeface="Arial" panose="020B0604020202020204" pitchFamily="34" charset="0"/>
              <a:buChar char="•"/>
            </a:pPr>
            <a:r>
              <a:rPr lang="en-US" sz="2400" dirty="0">
                <a:latin typeface="Aileron Regular" panose="020B0604020202020204" charset="0"/>
              </a:rPr>
              <a:t>Needed STR/SAR should be filed with the NFIU</a:t>
            </a:r>
          </a:p>
        </p:txBody>
      </p:sp>
      <p:pic>
        <p:nvPicPr>
          <p:cNvPr id="11" name="Picture 2">
            <a:extLst>
              <a:ext uri="{FF2B5EF4-FFF2-40B4-BE49-F238E27FC236}">
                <a16:creationId xmlns:a16="http://schemas.microsoft.com/office/drawing/2014/main" id="{95A3E884-BEF7-4097-B4B6-1AD8B8FAF66B}"/>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0" y="2976888"/>
            <a:ext cx="6172199" cy="5453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80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pSp>
        <p:nvGrpSpPr>
          <p:cNvPr id="2" name="Group 2"/>
          <p:cNvGrpSpPr/>
          <p:nvPr/>
        </p:nvGrpSpPr>
        <p:grpSpPr>
          <a:xfrm rot="5400000">
            <a:off x="-66914" y="-55678"/>
            <a:ext cx="8997039" cy="8982644"/>
            <a:chOff x="0" y="0"/>
            <a:chExt cx="6350000" cy="6339840"/>
          </a:xfrm>
          <a:solidFill>
            <a:srgbClr val="00B0F0"/>
          </a:solidFill>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grpFill/>
            <a:ln>
              <a:solidFill>
                <a:srgbClr val="00B0F0"/>
              </a:solidFill>
            </a:ln>
          </p:spPr>
        </p:sp>
      </p:grpSp>
      <p:pic>
        <p:nvPicPr>
          <p:cNvPr id="4" name="Picture 4"/>
          <p:cNvPicPr>
            <a:picLocks noChangeAspect="1"/>
          </p:cNvPicPr>
          <p:nvPr/>
        </p:nvPicPr>
        <p:blipFill>
          <a:blip r:embed="rId2"/>
          <a:srcRect/>
          <a:stretch>
            <a:fillRect/>
          </a:stretch>
        </p:blipFill>
        <p:spPr>
          <a:xfrm>
            <a:off x="6989880" y="2105846"/>
            <a:ext cx="11054974" cy="735155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144000" y="970863"/>
            <a:ext cx="6094771" cy="7963300"/>
          </a:xfrm>
          <a:prstGeom prst="rect">
            <a:avLst/>
          </a:prstGeom>
        </p:spPr>
      </p:pic>
      <p:sp>
        <p:nvSpPr>
          <p:cNvPr id="3" name="TextBox 3"/>
          <p:cNvSpPr txBox="1"/>
          <p:nvPr/>
        </p:nvSpPr>
        <p:spPr>
          <a:xfrm>
            <a:off x="1294172" y="3754970"/>
            <a:ext cx="6530939" cy="1703223"/>
          </a:xfrm>
          <a:prstGeom prst="rect">
            <a:avLst/>
          </a:prstGeom>
        </p:spPr>
        <p:txBody>
          <a:bodyPr lIns="0" tIns="0" rIns="0" bIns="0" rtlCol="0" anchor="t">
            <a:spAutoFit/>
          </a:bodyPr>
          <a:lstStyle/>
          <a:p>
            <a:pPr>
              <a:lnSpc>
                <a:spcPts val="14460"/>
              </a:lnSpc>
              <a:spcBef>
                <a:spcPct val="0"/>
              </a:spcBef>
            </a:pPr>
            <a:r>
              <a:rPr lang="en-US" sz="10500" dirty="0">
                <a:solidFill>
                  <a:srgbClr val="192954"/>
                </a:solidFill>
                <a:latin typeface="Kollektif"/>
              </a:rPr>
              <a:t>Questions?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6BDE2"/>
        </a:solidFill>
        <a:effectLst/>
      </p:bgPr>
    </p:bg>
    <p:spTree>
      <p:nvGrpSpPr>
        <p:cNvPr id="1" name=""/>
        <p:cNvGrpSpPr/>
        <p:nvPr/>
      </p:nvGrpSpPr>
      <p:grpSpPr>
        <a:xfrm>
          <a:off x="0" y="0"/>
          <a:ext cx="0" cy="0"/>
          <a:chOff x="0" y="0"/>
          <a:chExt cx="0" cy="0"/>
        </a:xfrm>
      </p:grpSpPr>
      <p:grpSp>
        <p:nvGrpSpPr>
          <p:cNvPr id="2" name="Group 2"/>
          <p:cNvGrpSpPr/>
          <p:nvPr/>
        </p:nvGrpSpPr>
        <p:grpSpPr>
          <a:xfrm rot="6837481">
            <a:off x="57467" y="-3200815"/>
            <a:ext cx="14240601" cy="17987574"/>
            <a:chOff x="0" y="0"/>
            <a:chExt cx="22422108" cy="28321791"/>
          </a:xfrm>
        </p:grpSpPr>
        <p:sp>
          <p:nvSpPr>
            <p:cNvPr id="3" name="Freeform 3"/>
            <p:cNvSpPr/>
            <p:nvPr/>
          </p:nvSpPr>
          <p:spPr>
            <a:xfrm>
              <a:off x="0" y="0"/>
              <a:ext cx="22422109" cy="28321791"/>
            </a:xfrm>
            <a:custGeom>
              <a:avLst/>
              <a:gdLst/>
              <a:ahLst/>
              <a:cxnLst/>
              <a:rect l="l" t="t" r="r" b="b"/>
              <a:pathLst>
                <a:path w="22422109" h="28321791">
                  <a:moveTo>
                    <a:pt x="0" y="0"/>
                  </a:moveTo>
                  <a:lnTo>
                    <a:pt x="22422109" y="0"/>
                  </a:lnTo>
                  <a:lnTo>
                    <a:pt x="22422109" y="28321791"/>
                  </a:lnTo>
                  <a:lnTo>
                    <a:pt x="0" y="28321791"/>
                  </a:lnTo>
                  <a:close/>
                </a:path>
              </a:pathLst>
            </a:custGeom>
            <a:solidFill>
              <a:srgbClr val="05378B"/>
            </a:solidFill>
          </p:spPr>
        </p:sp>
      </p:grpSp>
      <p:sp>
        <p:nvSpPr>
          <p:cNvPr id="5" name="TextBox 5"/>
          <p:cNvSpPr txBox="1"/>
          <p:nvPr/>
        </p:nvSpPr>
        <p:spPr>
          <a:xfrm>
            <a:off x="4267200" y="1562100"/>
            <a:ext cx="7036912" cy="994409"/>
          </a:xfrm>
          <a:prstGeom prst="rect">
            <a:avLst/>
          </a:prstGeom>
        </p:spPr>
        <p:txBody>
          <a:bodyPr lIns="0" tIns="0" rIns="0" bIns="0" rtlCol="0" anchor="t">
            <a:spAutoFit/>
          </a:bodyPr>
          <a:lstStyle/>
          <a:p>
            <a:pPr algn="ctr">
              <a:lnSpc>
                <a:spcPts val="7559"/>
              </a:lnSpc>
            </a:pPr>
            <a:r>
              <a:rPr lang="en-US" sz="6500" dirty="0">
                <a:solidFill>
                  <a:srgbClr val="F4F4F4"/>
                </a:solidFill>
                <a:latin typeface="Kollektif Bold"/>
              </a:rPr>
              <a:t>Copy Right</a:t>
            </a:r>
          </a:p>
        </p:txBody>
      </p:sp>
      <p:graphicFrame>
        <p:nvGraphicFramePr>
          <p:cNvPr id="6" name="Content Placeholder 3">
            <a:extLst>
              <a:ext uri="{FF2B5EF4-FFF2-40B4-BE49-F238E27FC236}">
                <a16:creationId xmlns:a16="http://schemas.microsoft.com/office/drawing/2014/main" id="{CAE40A00-37AD-42FA-82C6-A226D70D67B5}"/>
              </a:ext>
            </a:extLst>
          </p:cNvPr>
          <p:cNvGraphicFramePr>
            <a:graphicFrameLocks/>
          </p:cNvGraphicFramePr>
          <p:nvPr>
            <p:extLst>
              <p:ext uri="{D42A27DB-BD31-4B8C-83A1-F6EECF244321}">
                <p14:modId xmlns:p14="http://schemas.microsoft.com/office/powerpoint/2010/main" val="2939180103"/>
              </p:ext>
            </p:extLst>
          </p:nvPr>
        </p:nvGraphicFramePr>
        <p:xfrm>
          <a:off x="1905000" y="2556510"/>
          <a:ext cx="11887200" cy="6168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7806</TotalTime>
  <Words>2054</Words>
  <Application>Microsoft Office PowerPoint</Application>
  <PresentationFormat>Custom</PresentationFormat>
  <Paragraphs>281</Paragraphs>
  <Slides>33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Calibri</vt:lpstr>
      <vt:lpstr>Courier New</vt:lpstr>
      <vt:lpstr>Kollektif</vt:lpstr>
      <vt:lpstr>Wingdings</vt:lpstr>
      <vt:lpstr>Aileron Regular</vt:lpstr>
      <vt:lpstr>Aileron Regular Bold</vt:lpstr>
      <vt:lpstr>Arial</vt:lpstr>
      <vt:lpstr>Kollektif Bold</vt:lpstr>
      <vt:lpstr>Aileron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Nigeria's KYC Process Through PEP Screening</dc:title>
  <dc:creator>DataPro Limited</dc:creator>
  <cp:lastModifiedBy>Abimbola Adeseyoju</cp:lastModifiedBy>
  <cp:revision>273</cp:revision>
  <dcterms:created xsi:type="dcterms:W3CDTF">2006-08-16T00:00:00Z</dcterms:created>
  <dcterms:modified xsi:type="dcterms:W3CDTF">2022-02-25T06:59:10Z</dcterms:modified>
  <dc:identifier>DAE1tK-F1cc</dc:identifier>
</cp:coreProperties>
</file>