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77" r:id="rId2"/>
    <p:sldId id="266" r:id="rId3"/>
    <p:sldId id="265" r:id="rId4"/>
    <p:sldId id="267" r:id="rId5"/>
    <p:sldId id="268" r:id="rId6"/>
    <p:sldId id="269" r:id="rId7"/>
    <p:sldId id="270" r:id="rId8"/>
    <p:sldId id="271" r:id="rId9"/>
    <p:sldId id="273" r:id="rId10"/>
    <p:sldId id="274" r:id="rId11"/>
    <p:sldId id="275" r:id="rId12"/>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58440D-FD0E-4DC1-AEB9-164565C43683}" v="6" dt="2022-02-21T13:11:45.8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8" d="100"/>
          <a:sy n="88" d="100"/>
        </p:scale>
        <p:origin x="33"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ul Rahman, M.  Mustapha" userId="5cf648b9-3d50-433e-bd48-be326c3e6064" providerId="ADAL" clId="{D558440D-FD0E-4DC1-AEB9-164565C43683}"/>
    <pc:docChg chg="undo custSel delSld modSld delMainMaster">
      <pc:chgData name="Abdul Rahman, M.  Mustapha" userId="5cf648b9-3d50-433e-bd48-be326c3e6064" providerId="ADAL" clId="{D558440D-FD0E-4DC1-AEB9-164565C43683}" dt="2022-02-21T13:17:49.042" v="1139" actId="6549"/>
      <pc:docMkLst>
        <pc:docMk/>
      </pc:docMkLst>
      <pc:sldChg chg="del">
        <pc:chgData name="Abdul Rahman, M.  Mustapha" userId="5cf648b9-3d50-433e-bd48-be326c3e6064" providerId="ADAL" clId="{D558440D-FD0E-4DC1-AEB9-164565C43683}" dt="2022-02-21T11:44:08.942" v="0" actId="2696"/>
        <pc:sldMkLst>
          <pc:docMk/>
          <pc:sldMk cId="3916212333" sldId="256"/>
        </pc:sldMkLst>
      </pc:sldChg>
      <pc:sldChg chg="addSp modSp mod">
        <pc:chgData name="Abdul Rahman, M.  Mustapha" userId="5cf648b9-3d50-433e-bd48-be326c3e6064" providerId="ADAL" clId="{D558440D-FD0E-4DC1-AEB9-164565C43683}" dt="2022-02-21T13:07:00.572" v="976" actId="20577"/>
        <pc:sldMkLst>
          <pc:docMk/>
          <pc:sldMk cId="2270582188" sldId="266"/>
        </pc:sldMkLst>
        <pc:spChg chg="mod">
          <ac:chgData name="Abdul Rahman, M.  Mustapha" userId="5cf648b9-3d50-433e-bd48-be326c3e6064" providerId="ADAL" clId="{D558440D-FD0E-4DC1-AEB9-164565C43683}" dt="2022-02-21T13:07:00.572" v="976" actId="20577"/>
          <ac:spMkLst>
            <pc:docMk/>
            <pc:sldMk cId="2270582188" sldId="266"/>
            <ac:spMk id="3" creationId="{C9B22E17-86D2-4383-9E2F-9BA9BD11DC8A}"/>
          </ac:spMkLst>
        </pc:spChg>
        <pc:picChg chg="add mod">
          <ac:chgData name="Abdul Rahman, M.  Mustapha" userId="5cf648b9-3d50-433e-bd48-be326c3e6064" providerId="ADAL" clId="{D558440D-FD0E-4DC1-AEB9-164565C43683}" dt="2022-02-21T12:40:24.912" v="528" actId="14100"/>
          <ac:picMkLst>
            <pc:docMk/>
            <pc:sldMk cId="2270582188" sldId="266"/>
            <ac:picMk id="4" creationId="{ED0C2AA3-404B-43F6-B4F8-DD025A88F372}"/>
          </ac:picMkLst>
        </pc:picChg>
      </pc:sldChg>
      <pc:sldChg chg="modSp mod">
        <pc:chgData name="Abdul Rahman, M.  Mustapha" userId="5cf648b9-3d50-433e-bd48-be326c3e6064" providerId="ADAL" clId="{D558440D-FD0E-4DC1-AEB9-164565C43683}" dt="2022-02-21T12:44:21.112" v="686" actId="1036"/>
        <pc:sldMkLst>
          <pc:docMk/>
          <pc:sldMk cId="4056977072" sldId="267"/>
        </pc:sldMkLst>
        <pc:spChg chg="mod">
          <ac:chgData name="Abdul Rahman, M.  Mustapha" userId="5cf648b9-3d50-433e-bd48-be326c3e6064" providerId="ADAL" clId="{D558440D-FD0E-4DC1-AEB9-164565C43683}" dt="2022-02-21T12:44:21.112" v="686" actId="1036"/>
          <ac:spMkLst>
            <pc:docMk/>
            <pc:sldMk cId="4056977072" sldId="267"/>
            <ac:spMk id="22" creationId="{94096707-EF01-441D-B030-8B47C03D3A32}"/>
          </ac:spMkLst>
        </pc:spChg>
      </pc:sldChg>
      <pc:sldChg chg="addSp delSp modSp mod">
        <pc:chgData name="Abdul Rahman, M.  Mustapha" userId="5cf648b9-3d50-433e-bd48-be326c3e6064" providerId="ADAL" clId="{D558440D-FD0E-4DC1-AEB9-164565C43683}" dt="2022-02-21T12:44:21.583" v="687" actId="478"/>
        <pc:sldMkLst>
          <pc:docMk/>
          <pc:sldMk cId="2999905515" sldId="268"/>
        </pc:sldMkLst>
        <pc:spChg chg="mod">
          <ac:chgData name="Abdul Rahman, M.  Mustapha" userId="5cf648b9-3d50-433e-bd48-be326c3e6064" providerId="ADAL" clId="{D558440D-FD0E-4DC1-AEB9-164565C43683}" dt="2022-02-21T12:43:53.446" v="680" actId="6549"/>
          <ac:spMkLst>
            <pc:docMk/>
            <pc:sldMk cId="2999905515" sldId="268"/>
            <ac:spMk id="13" creationId="{5A58898F-F9C7-4EB5-ACBF-7DBFF4BA51CB}"/>
          </ac:spMkLst>
        </pc:spChg>
        <pc:spChg chg="add del mod">
          <ac:chgData name="Abdul Rahman, M.  Mustapha" userId="5cf648b9-3d50-433e-bd48-be326c3e6064" providerId="ADAL" clId="{D558440D-FD0E-4DC1-AEB9-164565C43683}" dt="2022-02-21T12:44:21.583" v="687" actId="478"/>
          <ac:spMkLst>
            <pc:docMk/>
            <pc:sldMk cId="2999905515" sldId="268"/>
            <ac:spMk id="23" creationId="{E068ACBF-D51F-48C4-BE5D-759BC8495623}"/>
          </ac:spMkLst>
        </pc:spChg>
      </pc:sldChg>
      <pc:sldChg chg="addSp delSp modSp mod setBg modClrScheme delDesignElem chgLayout">
        <pc:chgData name="Abdul Rahman, M.  Mustapha" userId="5cf648b9-3d50-433e-bd48-be326c3e6064" providerId="ADAL" clId="{D558440D-FD0E-4DC1-AEB9-164565C43683}" dt="2022-02-21T13:11:46.083" v="986" actId="27636"/>
        <pc:sldMkLst>
          <pc:docMk/>
          <pc:sldMk cId="1552862263" sldId="275"/>
        </pc:sldMkLst>
        <pc:spChg chg="add mod ord">
          <ac:chgData name="Abdul Rahman, M.  Mustapha" userId="5cf648b9-3d50-433e-bd48-be326c3e6064" providerId="ADAL" clId="{D558440D-FD0E-4DC1-AEB9-164565C43683}" dt="2022-02-21T12:48:52.442" v="715" actId="26606"/>
          <ac:spMkLst>
            <pc:docMk/>
            <pc:sldMk cId="1552862263" sldId="275"/>
            <ac:spMk id="2" creationId="{4FEEB13B-C138-4681-8D14-31B824F6B8D5}"/>
          </ac:spMkLst>
        </pc:spChg>
        <pc:spChg chg="add del mod">
          <ac:chgData name="Abdul Rahman, M.  Mustapha" userId="5cf648b9-3d50-433e-bd48-be326c3e6064" providerId="ADAL" clId="{D558440D-FD0E-4DC1-AEB9-164565C43683}" dt="2022-02-21T12:46:32.031" v="703" actId="931"/>
          <ac:spMkLst>
            <pc:docMk/>
            <pc:sldMk cId="1552862263" sldId="275"/>
            <ac:spMk id="3" creationId="{61F88879-C3D1-439E-8037-A484F15ADE0B}"/>
          </ac:spMkLst>
        </pc:spChg>
        <pc:spChg chg="add del mod">
          <ac:chgData name="Abdul Rahman, M.  Mustapha" userId="5cf648b9-3d50-433e-bd48-be326c3e6064" providerId="ADAL" clId="{D558440D-FD0E-4DC1-AEB9-164565C43683}" dt="2022-02-21T12:46:32.031" v="703" actId="931"/>
          <ac:spMkLst>
            <pc:docMk/>
            <pc:sldMk cId="1552862263" sldId="275"/>
            <ac:spMk id="4" creationId="{F2F8F1CE-0A6A-4F4C-8FFE-95620F88F403}"/>
          </ac:spMkLst>
        </pc:spChg>
        <pc:spChg chg="add del">
          <ac:chgData name="Abdul Rahman, M.  Mustapha" userId="5cf648b9-3d50-433e-bd48-be326c3e6064" providerId="ADAL" clId="{D558440D-FD0E-4DC1-AEB9-164565C43683}" dt="2022-02-21T12:48:52.412" v="714" actId="26606"/>
          <ac:spMkLst>
            <pc:docMk/>
            <pc:sldMk cId="1552862263" sldId="275"/>
            <ac:spMk id="13" creationId="{4EC02CCE-ADB4-4643-B8BB-145D2F29B75C}"/>
          </ac:spMkLst>
        </pc:spChg>
        <pc:spChg chg="add del">
          <ac:chgData name="Abdul Rahman, M.  Mustapha" userId="5cf648b9-3d50-433e-bd48-be326c3e6064" providerId="ADAL" clId="{D558440D-FD0E-4DC1-AEB9-164565C43683}" dt="2022-02-21T12:48:34.428" v="710" actId="26606"/>
          <ac:spMkLst>
            <pc:docMk/>
            <pc:sldMk cId="1552862263" sldId="275"/>
            <ac:spMk id="14" creationId="{823AC064-BC96-4F32-8AE1-B2FD38754823}"/>
          </ac:spMkLst>
        </pc:spChg>
        <pc:spChg chg="add del">
          <ac:chgData name="Abdul Rahman, M.  Mustapha" userId="5cf648b9-3d50-433e-bd48-be326c3e6064" providerId="ADAL" clId="{D558440D-FD0E-4DC1-AEB9-164565C43683}" dt="2022-02-21T12:48:45.468" v="712" actId="26606"/>
          <ac:spMkLst>
            <pc:docMk/>
            <pc:sldMk cId="1552862263" sldId="275"/>
            <ac:spMk id="20" creationId="{4845A0EE-C4C8-4AE1-B3C6-1261368AC036}"/>
          </ac:spMkLst>
        </pc:spChg>
        <pc:spChg chg="add del">
          <ac:chgData name="Abdul Rahman, M.  Mustapha" userId="5cf648b9-3d50-433e-bd48-be326c3e6064" providerId="ADAL" clId="{D558440D-FD0E-4DC1-AEB9-164565C43683}" dt="2022-02-21T12:48:52.412" v="714" actId="26606"/>
          <ac:spMkLst>
            <pc:docMk/>
            <pc:sldMk cId="1552862263" sldId="275"/>
            <ac:spMk id="22" creationId="{BD2BFF02-DF78-4F07-B176-52514E13127D}"/>
          </ac:spMkLst>
        </pc:spChg>
        <pc:spChg chg="add del">
          <ac:chgData name="Abdul Rahman, M.  Mustapha" userId="5cf648b9-3d50-433e-bd48-be326c3e6064" providerId="ADAL" clId="{D558440D-FD0E-4DC1-AEB9-164565C43683}" dt="2022-02-21T12:48:52.412" v="714" actId="26606"/>
          <ac:spMkLst>
            <pc:docMk/>
            <pc:sldMk cId="1552862263" sldId="275"/>
            <ac:spMk id="23" creationId="{C4E4288A-DFC8-40A2-90E5-70E851A933AD}"/>
          </ac:spMkLst>
        </pc:spChg>
        <pc:spChg chg="add del">
          <ac:chgData name="Abdul Rahman, M.  Mustapha" userId="5cf648b9-3d50-433e-bd48-be326c3e6064" providerId="ADAL" clId="{D558440D-FD0E-4DC1-AEB9-164565C43683}" dt="2022-02-21T12:48:52.412" v="714" actId="26606"/>
          <ac:spMkLst>
            <pc:docMk/>
            <pc:sldMk cId="1552862263" sldId="275"/>
            <ac:spMk id="24" creationId="{0DB06EAB-7D8C-403A-86C5-B5FD79A13650}"/>
          </ac:spMkLst>
        </pc:spChg>
        <pc:spChg chg="add del">
          <ac:chgData name="Abdul Rahman, M.  Mustapha" userId="5cf648b9-3d50-433e-bd48-be326c3e6064" providerId="ADAL" clId="{D558440D-FD0E-4DC1-AEB9-164565C43683}" dt="2022-02-21T13:10:54.076" v="981"/>
          <ac:spMkLst>
            <pc:docMk/>
            <pc:sldMk cId="1552862263" sldId="275"/>
            <ac:spMk id="28" creationId="{D4993743-B10A-433C-9996-3035D2C3ABC6}"/>
          </ac:spMkLst>
        </pc:spChg>
        <pc:spChg chg="add del">
          <ac:chgData name="Abdul Rahman, M.  Mustapha" userId="5cf648b9-3d50-433e-bd48-be326c3e6064" providerId="ADAL" clId="{D558440D-FD0E-4DC1-AEB9-164565C43683}" dt="2022-02-21T13:10:54.076" v="981"/>
          <ac:spMkLst>
            <pc:docMk/>
            <pc:sldMk cId="1552862263" sldId="275"/>
            <ac:spMk id="29" creationId="{BB3B8946-A0AA-42D4-8A24-639DC6EA170E}"/>
          </ac:spMkLst>
        </pc:spChg>
        <pc:spChg chg="add del">
          <ac:chgData name="Abdul Rahman, M.  Mustapha" userId="5cf648b9-3d50-433e-bd48-be326c3e6064" providerId="ADAL" clId="{D558440D-FD0E-4DC1-AEB9-164565C43683}" dt="2022-02-21T13:10:54.076" v="981"/>
          <ac:spMkLst>
            <pc:docMk/>
            <pc:sldMk cId="1552862263" sldId="275"/>
            <ac:spMk id="30" creationId="{AB1038E6-06EF-4DCB-B52E-D3825C50F7C6}"/>
          </ac:spMkLst>
        </pc:spChg>
        <pc:spChg chg="add del">
          <ac:chgData name="Abdul Rahman, M.  Mustapha" userId="5cf648b9-3d50-433e-bd48-be326c3e6064" providerId="ADAL" clId="{D558440D-FD0E-4DC1-AEB9-164565C43683}" dt="2022-02-21T13:10:54.076" v="981"/>
          <ac:spMkLst>
            <pc:docMk/>
            <pc:sldMk cId="1552862263" sldId="275"/>
            <ac:spMk id="31" creationId="{5C7EF35C-8B7D-4026-8F09-8B2B2250579B}"/>
          </ac:spMkLst>
        </pc:spChg>
        <pc:spChg chg="add del">
          <ac:chgData name="Abdul Rahman, M.  Mustapha" userId="5cf648b9-3d50-433e-bd48-be326c3e6064" providerId="ADAL" clId="{D558440D-FD0E-4DC1-AEB9-164565C43683}" dt="2022-02-21T13:10:54.076" v="981"/>
          <ac:spMkLst>
            <pc:docMk/>
            <pc:sldMk cId="1552862263" sldId="275"/>
            <ac:spMk id="32" creationId="{5F24A71D-C0A9-49AC-B2D1-5A9EA2BD383E}"/>
          </ac:spMkLst>
        </pc:spChg>
        <pc:spChg chg="add del">
          <ac:chgData name="Abdul Rahman, M.  Mustapha" userId="5cf648b9-3d50-433e-bd48-be326c3e6064" providerId="ADAL" clId="{D558440D-FD0E-4DC1-AEB9-164565C43683}" dt="2022-02-21T13:10:54.076" v="981"/>
          <ac:spMkLst>
            <pc:docMk/>
            <pc:sldMk cId="1552862263" sldId="275"/>
            <ac:spMk id="33" creationId="{14280C55-570C-4284-9850-B2BA33DB6726}"/>
          </ac:spMkLst>
        </pc:spChg>
        <pc:spChg chg="add mod">
          <ac:chgData name="Abdul Rahman, M.  Mustapha" userId="5cf648b9-3d50-433e-bd48-be326c3e6064" providerId="ADAL" clId="{D558440D-FD0E-4DC1-AEB9-164565C43683}" dt="2022-02-21T13:11:46.083" v="986" actId="27636"/>
          <ac:spMkLst>
            <pc:docMk/>
            <pc:sldMk cId="1552862263" sldId="275"/>
            <ac:spMk id="34" creationId="{C6B0AB71-BBE1-4670-80F0-A277A4BE20F9}"/>
          </ac:spMkLst>
        </pc:spChg>
        <pc:grpChg chg="add del">
          <ac:chgData name="Abdul Rahman, M.  Mustapha" userId="5cf648b9-3d50-433e-bd48-be326c3e6064" providerId="ADAL" clId="{D558440D-FD0E-4DC1-AEB9-164565C43683}" dt="2022-02-21T12:48:52.412" v="714" actId="26606"/>
          <ac:grpSpMkLst>
            <pc:docMk/>
            <pc:sldMk cId="1552862263" sldId="275"/>
            <ac:grpSpMk id="25" creationId="{B63C2D82-D4FA-4A37-BB01-1E7B21E4FF20}"/>
          </ac:grpSpMkLst>
        </pc:grpChg>
        <pc:graphicFrameChg chg="add del modGraphic">
          <ac:chgData name="Abdul Rahman, M.  Mustapha" userId="5cf648b9-3d50-433e-bd48-be326c3e6064" providerId="ADAL" clId="{D558440D-FD0E-4DC1-AEB9-164565C43683}" dt="2022-02-21T12:45:25.363" v="702" actId="1032"/>
          <ac:graphicFrameMkLst>
            <pc:docMk/>
            <pc:sldMk cId="1552862263" sldId="275"/>
            <ac:graphicFrameMk id="5" creationId="{A7378E5B-C3C6-42FF-976B-EECC7FD02364}"/>
          </ac:graphicFrameMkLst>
        </pc:graphicFrameChg>
        <pc:picChg chg="add mod ord">
          <ac:chgData name="Abdul Rahman, M.  Mustapha" userId="5cf648b9-3d50-433e-bd48-be326c3e6064" providerId="ADAL" clId="{D558440D-FD0E-4DC1-AEB9-164565C43683}" dt="2022-02-21T12:48:52.442" v="715" actId="26606"/>
          <ac:picMkLst>
            <pc:docMk/>
            <pc:sldMk cId="1552862263" sldId="275"/>
            <ac:picMk id="7" creationId="{7E4F55E5-7EC9-4B55-8976-D3CA14B4CF3A}"/>
          </ac:picMkLst>
        </pc:picChg>
        <pc:picChg chg="add mod ord">
          <ac:chgData name="Abdul Rahman, M.  Mustapha" userId="5cf648b9-3d50-433e-bd48-be326c3e6064" providerId="ADAL" clId="{D558440D-FD0E-4DC1-AEB9-164565C43683}" dt="2022-02-21T12:48:52.442" v="715" actId="26606"/>
          <ac:picMkLst>
            <pc:docMk/>
            <pc:sldMk cId="1552862263" sldId="275"/>
            <ac:picMk id="9" creationId="{45B08CA4-0637-491B-86F8-96E97778E38B}"/>
          </ac:picMkLst>
        </pc:picChg>
        <pc:cxnChg chg="add del">
          <ac:chgData name="Abdul Rahman, M.  Mustapha" userId="5cf648b9-3d50-433e-bd48-be326c3e6064" providerId="ADAL" clId="{D558440D-FD0E-4DC1-AEB9-164565C43683}" dt="2022-02-21T12:48:34.428" v="710" actId="26606"/>
          <ac:cxnSpMkLst>
            <pc:docMk/>
            <pc:sldMk cId="1552862263" sldId="275"/>
            <ac:cxnSpMk id="16" creationId="{7E7C77BC-7138-40B1-A15B-20F57A494629}"/>
          </ac:cxnSpMkLst>
        </pc:cxnChg>
        <pc:cxnChg chg="add del">
          <ac:chgData name="Abdul Rahman, M.  Mustapha" userId="5cf648b9-3d50-433e-bd48-be326c3e6064" providerId="ADAL" clId="{D558440D-FD0E-4DC1-AEB9-164565C43683}" dt="2022-02-21T12:48:34.428" v="710" actId="26606"/>
          <ac:cxnSpMkLst>
            <pc:docMk/>
            <pc:sldMk cId="1552862263" sldId="275"/>
            <ac:cxnSpMk id="18" creationId="{DB146403-F3D6-484B-B2ED-97F9565D0370}"/>
          </ac:cxnSpMkLst>
        </pc:cxnChg>
      </pc:sldChg>
      <pc:sldChg chg="addSp delSp modSp mod">
        <pc:chgData name="Abdul Rahman, M.  Mustapha" userId="5cf648b9-3d50-433e-bd48-be326c3e6064" providerId="ADAL" clId="{D558440D-FD0E-4DC1-AEB9-164565C43683}" dt="2022-02-21T13:17:49.042" v="1139" actId="6549"/>
        <pc:sldMkLst>
          <pc:docMk/>
          <pc:sldMk cId="3962731825" sldId="277"/>
        </pc:sldMkLst>
        <pc:spChg chg="mod">
          <ac:chgData name="Abdul Rahman, M.  Mustapha" userId="5cf648b9-3d50-433e-bd48-be326c3e6064" providerId="ADAL" clId="{D558440D-FD0E-4DC1-AEB9-164565C43683}" dt="2022-02-21T13:11:45.847" v="985"/>
          <ac:spMkLst>
            <pc:docMk/>
            <pc:sldMk cId="3962731825" sldId="277"/>
            <ac:spMk id="2" creationId="{7987CDB3-6760-4000-91C3-EBFB96B8B84E}"/>
          </ac:spMkLst>
        </pc:spChg>
        <pc:spChg chg="add del mod">
          <ac:chgData name="Abdul Rahman, M.  Mustapha" userId="5cf648b9-3d50-433e-bd48-be326c3e6064" providerId="ADAL" clId="{D558440D-FD0E-4DC1-AEB9-164565C43683}" dt="2022-02-21T13:17:49.042" v="1139" actId="6549"/>
          <ac:spMkLst>
            <pc:docMk/>
            <pc:sldMk cId="3962731825" sldId="277"/>
            <ac:spMk id="3" creationId="{C7E58342-E3D0-4125-86D4-9E60F43A14F9}"/>
          </ac:spMkLst>
        </pc:spChg>
        <pc:spChg chg="add del mod">
          <ac:chgData name="Abdul Rahman, M.  Mustapha" userId="5cf648b9-3d50-433e-bd48-be326c3e6064" providerId="ADAL" clId="{D558440D-FD0E-4DC1-AEB9-164565C43683}" dt="2022-02-21T13:12:09.281" v="989" actId="478"/>
          <ac:spMkLst>
            <pc:docMk/>
            <pc:sldMk cId="3962731825" sldId="277"/>
            <ac:spMk id="5" creationId="{A5EF73F6-337F-4AA3-A310-5CBC15068D5D}"/>
          </ac:spMkLst>
        </pc:spChg>
      </pc:sldChg>
      <pc:sldMasterChg chg="del delSldLayout">
        <pc:chgData name="Abdul Rahman, M.  Mustapha" userId="5cf648b9-3d50-433e-bd48-be326c3e6064" providerId="ADAL" clId="{D558440D-FD0E-4DC1-AEB9-164565C43683}" dt="2022-02-21T11:44:08.942" v="0" actId="2696"/>
        <pc:sldMasterMkLst>
          <pc:docMk/>
          <pc:sldMasterMk cId="3266107328" sldId="2147483648"/>
        </pc:sldMasterMkLst>
        <pc:sldLayoutChg chg="del">
          <pc:chgData name="Abdul Rahman, M.  Mustapha" userId="5cf648b9-3d50-433e-bd48-be326c3e6064" providerId="ADAL" clId="{D558440D-FD0E-4DC1-AEB9-164565C43683}" dt="2022-02-21T11:44:08.942" v="0" actId="2696"/>
          <pc:sldLayoutMkLst>
            <pc:docMk/>
            <pc:sldMasterMk cId="3266107328" sldId="2147483648"/>
            <pc:sldLayoutMk cId="2067699148" sldId="2147483649"/>
          </pc:sldLayoutMkLst>
        </pc:sldLayoutChg>
        <pc:sldLayoutChg chg="del">
          <pc:chgData name="Abdul Rahman, M.  Mustapha" userId="5cf648b9-3d50-433e-bd48-be326c3e6064" providerId="ADAL" clId="{D558440D-FD0E-4DC1-AEB9-164565C43683}" dt="2022-02-21T11:44:08.942" v="0" actId="2696"/>
          <pc:sldLayoutMkLst>
            <pc:docMk/>
            <pc:sldMasterMk cId="3266107328" sldId="2147483648"/>
            <pc:sldLayoutMk cId="2029954624" sldId="2147483650"/>
          </pc:sldLayoutMkLst>
        </pc:sldLayoutChg>
        <pc:sldLayoutChg chg="del">
          <pc:chgData name="Abdul Rahman, M.  Mustapha" userId="5cf648b9-3d50-433e-bd48-be326c3e6064" providerId="ADAL" clId="{D558440D-FD0E-4DC1-AEB9-164565C43683}" dt="2022-02-21T11:44:08.942" v="0" actId="2696"/>
          <pc:sldLayoutMkLst>
            <pc:docMk/>
            <pc:sldMasterMk cId="3266107328" sldId="2147483648"/>
            <pc:sldLayoutMk cId="3297378383" sldId="2147483651"/>
          </pc:sldLayoutMkLst>
        </pc:sldLayoutChg>
        <pc:sldLayoutChg chg="del">
          <pc:chgData name="Abdul Rahman, M.  Mustapha" userId="5cf648b9-3d50-433e-bd48-be326c3e6064" providerId="ADAL" clId="{D558440D-FD0E-4DC1-AEB9-164565C43683}" dt="2022-02-21T11:44:08.942" v="0" actId="2696"/>
          <pc:sldLayoutMkLst>
            <pc:docMk/>
            <pc:sldMasterMk cId="3266107328" sldId="2147483648"/>
            <pc:sldLayoutMk cId="4085496439" sldId="2147483652"/>
          </pc:sldLayoutMkLst>
        </pc:sldLayoutChg>
        <pc:sldLayoutChg chg="del">
          <pc:chgData name="Abdul Rahman, M.  Mustapha" userId="5cf648b9-3d50-433e-bd48-be326c3e6064" providerId="ADAL" clId="{D558440D-FD0E-4DC1-AEB9-164565C43683}" dt="2022-02-21T11:44:08.942" v="0" actId="2696"/>
          <pc:sldLayoutMkLst>
            <pc:docMk/>
            <pc:sldMasterMk cId="3266107328" sldId="2147483648"/>
            <pc:sldLayoutMk cId="1927830109" sldId="2147483653"/>
          </pc:sldLayoutMkLst>
        </pc:sldLayoutChg>
        <pc:sldLayoutChg chg="del">
          <pc:chgData name="Abdul Rahman, M.  Mustapha" userId="5cf648b9-3d50-433e-bd48-be326c3e6064" providerId="ADAL" clId="{D558440D-FD0E-4DC1-AEB9-164565C43683}" dt="2022-02-21T11:44:08.942" v="0" actId="2696"/>
          <pc:sldLayoutMkLst>
            <pc:docMk/>
            <pc:sldMasterMk cId="3266107328" sldId="2147483648"/>
            <pc:sldLayoutMk cId="261480610" sldId="2147483654"/>
          </pc:sldLayoutMkLst>
        </pc:sldLayoutChg>
        <pc:sldLayoutChg chg="del">
          <pc:chgData name="Abdul Rahman, M.  Mustapha" userId="5cf648b9-3d50-433e-bd48-be326c3e6064" providerId="ADAL" clId="{D558440D-FD0E-4DC1-AEB9-164565C43683}" dt="2022-02-21T11:44:08.942" v="0" actId="2696"/>
          <pc:sldLayoutMkLst>
            <pc:docMk/>
            <pc:sldMasterMk cId="3266107328" sldId="2147483648"/>
            <pc:sldLayoutMk cId="918304220" sldId="2147483655"/>
          </pc:sldLayoutMkLst>
        </pc:sldLayoutChg>
        <pc:sldLayoutChg chg="del">
          <pc:chgData name="Abdul Rahman, M.  Mustapha" userId="5cf648b9-3d50-433e-bd48-be326c3e6064" providerId="ADAL" clId="{D558440D-FD0E-4DC1-AEB9-164565C43683}" dt="2022-02-21T11:44:08.942" v="0" actId="2696"/>
          <pc:sldLayoutMkLst>
            <pc:docMk/>
            <pc:sldMasterMk cId="3266107328" sldId="2147483648"/>
            <pc:sldLayoutMk cId="3965983698" sldId="2147483656"/>
          </pc:sldLayoutMkLst>
        </pc:sldLayoutChg>
        <pc:sldLayoutChg chg="del">
          <pc:chgData name="Abdul Rahman, M.  Mustapha" userId="5cf648b9-3d50-433e-bd48-be326c3e6064" providerId="ADAL" clId="{D558440D-FD0E-4DC1-AEB9-164565C43683}" dt="2022-02-21T11:44:08.942" v="0" actId="2696"/>
          <pc:sldLayoutMkLst>
            <pc:docMk/>
            <pc:sldMasterMk cId="3266107328" sldId="2147483648"/>
            <pc:sldLayoutMk cId="782630092" sldId="2147483657"/>
          </pc:sldLayoutMkLst>
        </pc:sldLayoutChg>
        <pc:sldLayoutChg chg="del">
          <pc:chgData name="Abdul Rahman, M.  Mustapha" userId="5cf648b9-3d50-433e-bd48-be326c3e6064" providerId="ADAL" clId="{D558440D-FD0E-4DC1-AEB9-164565C43683}" dt="2022-02-21T11:44:08.942" v="0" actId="2696"/>
          <pc:sldLayoutMkLst>
            <pc:docMk/>
            <pc:sldMasterMk cId="3266107328" sldId="2147483648"/>
            <pc:sldLayoutMk cId="2457457006" sldId="2147483658"/>
          </pc:sldLayoutMkLst>
        </pc:sldLayoutChg>
        <pc:sldLayoutChg chg="del">
          <pc:chgData name="Abdul Rahman, M.  Mustapha" userId="5cf648b9-3d50-433e-bd48-be326c3e6064" providerId="ADAL" clId="{D558440D-FD0E-4DC1-AEB9-164565C43683}" dt="2022-02-21T11:44:08.942" v="0" actId="2696"/>
          <pc:sldLayoutMkLst>
            <pc:docMk/>
            <pc:sldMasterMk cId="3266107328" sldId="2147483648"/>
            <pc:sldLayoutMk cId="32458703" sldId="2147483659"/>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22225"/>
          </c:spPr>
          <c:dPt>
            <c:idx val="0"/>
            <c:bubble3D val="0"/>
            <c:spPr>
              <a:solidFill>
                <a:schemeClr val="bg2"/>
              </a:solidFill>
              <a:ln w="22225">
                <a:solidFill>
                  <a:schemeClr val="lt1"/>
                </a:solidFill>
              </a:ln>
              <a:effectLst/>
            </c:spPr>
            <c:extLst>
              <c:ext xmlns:c16="http://schemas.microsoft.com/office/drawing/2014/chart" uri="{C3380CC4-5D6E-409C-BE32-E72D297353CC}">
                <c16:uniqueId val="{00000001-FBA5-44C4-B797-06E39AE61D6B}"/>
              </c:ext>
            </c:extLst>
          </c:dPt>
          <c:dPt>
            <c:idx val="1"/>
            <c:bubble3D val="0"/>
            <c:spPr>
              <a:solidFill>
                <a:schemeClr val="bg2"/>
              </a:solidFill>
              <a:ln w="22225">
                <a:solidFill>
                  <a:schemeClr val="lt1"/>
                </a:solidFill>
              </a:ln>
              <a:effectLst/>
            </c:spPr>
            <c:extLst>
              <c:ext xmlns:c16="http://schemas.microsoft.com/office/drawing/2014/chart" uri="{C3380CC4-5D6E-409C-BE32-E72D297353CC}">
                <c16:uniqueId val="{00000003-FBA5-44C4-B797-06E39AE61D6B}"/>
              </c:ext>
            </c:extLst>
          </c:dPt>
          <c:dPt>
            <c:idx val="2"/>
            <c:bubble3D val="0"/>
            <c:spPr>
              <a:solidFill>
                <a:schemeClr val="bg2"/>
              </a:solidFill>
              <a:ln w="22225">
                <a:solidFill>
                  <a:schemeClr val="lt1"/>
                </a:solidFill>
              </a:ln>
              <a:effectLst/>
            </c:spPr>
            <c:extLst>
              <c:ext xmlns:c16="http://schemas.microsoft.com/office/drawing/2014/chart" uri="{C3380CC4-5D6E-409C-BE32-E72D297353CC}">
                <c16:uniqueId val="{00000005-FBA5-44C4-B797-06E39AE61D6B}"/>
              </c:ext>
            </c:extLst>
          </c:dPt>
          <c:dPt>
            <c:idx val="3"/>
            <c:bubble3D val="0"/>
            <c:spPr>
              <a:solidFill>
                <a:schemeClr val="bg2"/>
              </a:solidFill>
              <a:ln w="22225">
                <a:solidFill>
                  <a:schemeClr val="lt1"/>
                </a:solidFill>
              </a:ln>
              <a:effectLst/>
            </c:spPr>
            <c:extLst>
              <c:ext xmlns:c16="http://schemas.microsoft.com/office/drawing/2014/chart" uri="{C3380CC4-5D6E-409C-BE32-E72D297353CC}">
                <c16:uniqueId val="{00000007-FBA5-44C4-B797-06E39AE61D6B}"/>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10</c:v>
                </c:pt>
                <c:pt idx="1">
                  <c:v>10</c:v>
                </c:pt>
                <c:pt idx="2">
                  <c:v>10</c:v>
                </c:pt>
                <c:pt idx="3">
                  <c:v>10</c:v>
                </c:pt>
              </c:numCache>
            </c:numRef>
          </c:val>
          <c:extLst>
            <c:ext xmlns:c16="http://schemas.microsoft.com/office/drawing/2014/chart" uri="{C3380CC4-5D6E-409C-BE32-E72D297353CC}">
              <c16:uniqueId val="{00000008-FBA5-44C4-B797-06E39AE61D6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G"/>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DAFBB-FA88-4DB0-97CE-1B2C8A09CD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G"/>
          </a:p>
        </p:txBody>
      </p:sp>
      <p:sp>
        <p:nvSpPr>
          <p:cNvPr id="3" name="Subtitle 2">
            <a:extLst>
              <a:ext uri="{FF2B5EF4-FFF2-40B4-BE49-F238E27FC236}">
                <a16:creationId xmlns:a16="http://schemas.microsoft.com/office/drawing/2014/main" id="{ECDACFE6-AEF8-4E35-8D6D-4BBECA9947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G"/>
          </a:p>
        </p:txBody>
      </p:sp>
      <p:sp>
        <p:nvSpPr>
          <p:cNvPr id="4" name="Date Placeholder 3">
            <a:extLst>
              <a:ext uri="{FF2B5EF4-FFF2-40B4-BE49-F238E27FC236}">
                <a16:creationId xmlns:a16="http://schemas.microsoft.com/office/drawing/2014/main" id="{BA8ED9A4-B31B-4B75-A345-43FD32D753AA}"/>
              </a:ext>
            </a:extLst>
          </p:cNvPr>
          <p:cNvSpPr>
            <a:spLocks noGrp="1"/>
          </p:cNvSpPr>
          <p:nvPr>
            <p:ph type="dt" sz="half" idx="10"/>
          </p:nvPr>
        </p:nvSpPr>
        <p:spPr/>
        <p:txBody>
          <a:bodyPr/>
          <a:lstStyle/>
          <a:p>
            <a:fld id="{A9FADF74-0FEB-460A-8253-36C77CB58D02}" type="datetimeFigureOut">
              <a:rPr lang="en-NG" smtClean="0"/>
              <a:t>21/02/2022</a:t>
            </a:fld>
            <a:endParaRPr lang="en-NG"/>
          </a:p>
        </p:txBody>
      </p:sp>
      <p:sp>
        <p:nvSpPr>
          <p:cNvPr id="5" name="Footer Placeholder 4">
            <a:extLst>
              <a:ext uri="{FF2B5EF4-FFF2-40B4-BE49-F238E27FC236}">
                <a16:creationId xmlns:a16="http://schemas.microsoft.com/office/drawing/2014/main" id="{09FD2C4C-E6FC-42C3-BFC3-9CD96840C7CE}"/>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57E4DC3E-7B59-470D-980D-5FD19C8C1ACA}"/>
              </a:ext>
            </a:extLst>
          </p:cNvPr>
          <p:cNvSpPr>
            <a:spLocks noGrp="1"/>
          </p:cNvSpPr>
          <p:nvPr>
            <p:ph type="sldNum" sz="quarter" idx="12"/>
          </p:nvPr>
        </p:nvSpPr>
        <p:spPr/>
        <p:txBody>
          <a:bodyPr/>
          <a:lstStyle/>
          <a:p>
            <a:fld id="{CA175E7E-DDE8-44CB-A7F1-C0A280E347C1}" type="slidenum">
              <a:rPr lang="en-NG" smtClean="0"/>
              <a:t>‹#›</a:t>
            </a:fld>
            <a:endParaRPr lang="en-NG"/>
          </a:p>
        </p:txBody>
      </p:sp>
    </p:spTree>
    <p:extLst>
      <p:ext uri="{BB962C8B-B14F-4D97-AF65-F5344CB8AC3E}">
        <p14:creationId xmlns:p14="http://schemas.microsoft.com/office/powerpoint/2010/main" val="2720667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9C526-D98C-47A9-9356-8C4AC642C8AE}"/>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EB38C000-7D55-4DD4-B8E4-FB14356E8C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91058AF0-3FAA-49C9-A990-E36E67019327}"/>
              </a:ext>
            </a:extLst>
          </p:cNvPr>
          <p:cNvSpPr>
            <a:spLocks noGrp="1"/>
          </p:cNvSpPr>
          <p:nvPr>
            <p:ph type="dt" sz="half" idx="10"/>
          </p:nvPr>
        </p:nvSpPr>
        <p:spPr/>
        <p:txBody>
          <a:bodyPr/>
          <a:lstStyle/>
          <a:p>
            <a:fld id="{A9FADF74-0FEB-460A-8253-36C77CB58D02}" type="datetimeFigureOut">
              <a:rPr lang="en-NG" smtClean="0"/>
              <a:t>21/02/2022</a:t>
            </a:fld>
            <a:endParaRPr lang="en-NG"/>
          </a:p>
        </p:txBody>
      </p:sp>
      <p:sp>
        <p:nvSpPr>
          <p:cNvPr id="5" name="Footer Placeholder 4">
            <a:extLst>
              <a:ext uri="{FF2B5EF4-FFF2-40B4-BE49-F238E27FC236}">
                <a16:creationId xmlns:a16="http://schemas.microsoft.com/office/drawing/2014/main" id="{29DC96E2-5C26-4E6C-A6B1-C2769FAF8882}"/>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257D2C99-7640-4A09-B6E8-E33D44167D01}"/>
              </a:ext>
            </a:extLst>
          </p:cNvPr>
          <p:cNvSpPr>
            <a:spLocks noGrp="1"/>
          </p:cNvSpPr>
          <p:nvPr>
            <p:ph type="sldNum" sz="quarter" idx="12"/>
          </p:nvPr>
        </p:nvSpPr>
        <p:spPr/>
        <p:txBody>
          <a:bodyPr/>
          <a:lstStyle/>
          <a:p>
            <a:fld id="{CA175E7E-DDE8-44CB-A7F1-C0A280E347C1}" type="slidenum">
              <a:rPr lang="en-NG" smtClean="0"/>
              <a:t>‹#›</a:t>
            </a:fld>
            <a:endParaRPr lang="en-NG"/>
          </a:p>
        </p:txBody>
      </p:sp>
    </p:spTree>
    <p:extLst>
      <p:ext uri="{BB962C8B-B14F-4D97-AF65-F5344CB8AC3E}">
        <p14:creationId xmlns:p14="http://schemas.microsoft.com/office/powerpoint/2010/main" val="900045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C5D6-0845-4882-B49D-6CC7C2A403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G"/>
          </a:p>
        </p:txBody>
      </p:sp>
      <p:sp>
        <p:nvSpPr>
          <p:cNvPr id="3" name="Text Placeholder 2">
            <a:extLst>
              <a:ext uri="{FF2B5EF4-FFF2-40B4-BE49-F238E27FC236}">
                <a16:creationId xmlns:a16="http://schemas.microsoft.com/office/drawing/2014/main" id="{50D74225-93BF-4DCD-8B81-3C3AAB3CF4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1988AC-31AC-42E9-847E-DCD2723C3A66}"/>
              </a:ext>
            </a:extLst>
          </p:cNvPr>
          <p:cNvSpPr>
            <a:spLocks noGrp="1"/>
          </p:cNvSpPr>
          <p:nvPr>
            <p:ph type="dt" sz="half" idx="10"/>
          </p:nvPr>
        </p:nvSpPr>
        <p:spPr/>
        <p:txBody>
          <a:bodyPr/>
          <a:lstStyle/>
          <a:p>
            <a:fld id="{A9FADF74-0FEB-460A-8253-36C77CB58D02}" type="datetimeFigureOut">
              <a:rPr lang="en-NG" smtClean="0"/>
              <a:t>21/02/2022</a:t>
            </a:fld>
            <a:endParaRPr lang="en-NG"/>
          </a:p>
        </p:txBody>
      </p:sp>
      <p:sp>
        <p:nvSpPr>
          <p:cNvPr id="5" name="Footer Placeholder 4">
            <a:extLst>
              <a:ext uri="{FF2B5EF4-FFF2-40B4-BE49-F238E27FC236}">
                <a16:creationId xmlns:a16="http://schemas.microsoft.com/office/drawing/2014/main" id="{D3BAEE16-7A42-4782-8302-3A8945F864E0}"/>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2E13A81F-8FB7-4521-806B-7FE4F38EF50D}"/>
              </a:ext>
            </a:extLst>
          </p:cNvPr>
          <p:cNvSpPr>
            <a:spLocks noGrp="1"/>
          </p:cNvSpPr>
          <p:nvPr>
            <p:ph type="sldNum" sz="quarter" idx="12"/>
          </p:nvPr>
        </p:nvSpPr>
        <p:spPr/>
        <p:txBody>
          <a:bodyPr/>
          <a:lstStyle/>
          <a:p>
            <a:fld id="{CA175E7E-DDE8-44CB-A7F1-C0A280E347C1}" type="slidenum">
              <a:rPr lang="en-NG" smtClean="0"/>
              <a:t>‹#›</a:t>
            </a:fld>
            <a:endParaRPr lang="en-NG"/>
          </a:p>
        </p:txBody>
      </p:sp>
    </p:spTree>
    <p:extLst>
      <p:ext uri="{BB962C8B-B14F-4D97-AF65-F5344CB8AC3E}">
        <p14:creationId xmlns:p14="http://schemas.microsoft.com/office/powerpoint/2010/main" val="2627042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4A051-2A2F-4C20-AB74-BCC90A837D28}"/>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3BF9A1C1-0C59-4584-9960-2ED545B1D7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Content Placeholder 3">
            <a:extLst>
              <a:ext uri="{FF2B5EF4-FFF2-40B4-BE49-F238E27FC236}">
                <a16:creationId xmlns:a16="http://schemas.microsoft.com/office/drawing/2014/main" id="{656E5354-36DD-4E3E-8651-1002AE8A88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Date Placeholder 4">
            <a:extLst>
              <a:ext uri="{FF2B5EF4-FFF2-40B4-BE49-F238E27FC236}">
                <a16:creationId xmlns:a16="http://schemas.microsoft.com/office/drawing/2014/main" id="{2F83A9D0-06B4-4B37-8EA6-C89D9D84F68A}"/>
              </a:ext>
            </a:extLst>
          </p:cNvPr>
          <p:cNvSpPr>
            <a:spLocks noGrp="1"/>
          </p:cNvSpPr>
          <p:nvPr>
            <p:ph type="dt" sz="half" idx="10"/>
          </p:nvPr>
        </p:nvSpPr>
        <p:spPr/>
        <p:txBody>
          <a:bodyPr/>
          <a:lstStyle/>
          <a:p>
            <a:fld id="{A9FADF74-0FEB-460A-8253-36C77CB58D02}" type="datetimeFigureOut">
              <a:rPr lang="en-NG" smtClean="0"/>
              <a:t>21/02/2022</a:t>
            </a:fld>
            <a:endParaRPr lang="en-NG"/>
          </a:p>
        </p:txBody>
      </p:sp>
      <p:sp>
        <p:nvSpPr>
          <p:cNvPr id="6" name="Footer Placeholder 5">
            <a:extLst>
              <a:ext uri="{FF2B5EF4-FFF2-40B4-BE49-F238E27FC236}">
                <a16:creationId xmlns:a16="http://schemas.microsoft.com/office/drawing/2014/main" id="{EB8A59ED-0694-4796-B87A-F2CD98ED449F}"/>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D098E30B-C702-4DA2-A797-100640E91DD9}"/>
              </a:ext>
            </a:extLst>
          </p:cNvPr>
          <p:cNvSpPr>
            <a:spLocks noGrp="1"/>
          </p:cNvSpPr>
          <p:nvPr>
            <p:ph type="sldNum" sz="quarter" idx="12"/>
          </p:nvPr>
        </p:nvSpPr>
        <p:spPr/>
        <p:txBody>
          <a:bodyPr/>
          <a:lstStyle/>
          <a:p>
            <a:fld id="{CA175E7E-DDE8-44CB-A7F1-C0A280E347C1}" type="slidenum">
              <a:rPr lang="en-NG" smtClean="0"/>
              <a:t>‹#›</a:t>
            </a:fld>
            <a:endParaRPr lang="en-NG"/>
          </a:p>
        </p:txBody>
      </p:sp>
    </p:spTree>
    <p:extLst>
      <p:ext uri="{BB962C8B-B14F-4D97-AF65-F5344CB8AC3E}">
        <p14:creationId xmlns:p14="http://schemas.microsoft.com/office/powerpoint/2010/main" val="2708921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167E9-A37A-41BF-A0CC-850F72E8C0ED}"/>
              </a:ext>
            </a:extLst>
          </p:cNvPr>
          <p:cNvSpPr>
            <a:spLocks noGrp="1"/>
          </p:cNvSpPr>
          <p:nvPr>
            <p:ph type="title"/>
          </p:nvPr>
        </p:nvSpPr>
        <p:spPr>
          <a:xfrm>
            <a:off x="839788" y="365125"/>
            <a:ext cx="10515600" cy="1325563"/>
          </a:xfrm>
        </p:spPr>
        <p:txBody>
          <a:bodyPr/>
          <a:lstStyle/>
          <a:p>
            <a:r>
              <a:rPr lang="en-US"/>
              <a:t>Click to edit Master title style</a:t>
            </a:r>
            <a:endParaRPr lang="en-NG"/>
          </a:p>
        </p:txBody>
      </p:sp>
      <p:sp>
        <p:nvSpPr>
          <p:cNvPr id="3" name="Text Placeholder 2">
            <a:extLst>
              <a:ext uri="{FF2B5EF4-FFF2-40B4-BE49-F238E27FC236}">
                <a16:creationId xmlns:a16="http://schemas.microsoft.com/office/drawing/2014/main" id="{43930B0F-D1C0-4D65-894F-76503AB29A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2608B5-16BB-4EB0-8AF8-72B83D5164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Text Placeholder 4">
            <a:extLst>
              <a:ext uri="{FF2B5EF4-FFF2-40B4-BE49-F238E27FC236}">
                <a16:creationId xmlns:a16="http://schemas.microsoft.com/office/drawing/2014/main" id="{74DA6814-7E07-4E05-B7C2-1F0688FB67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7CB624-38B7-401B-80EF-1038C308F4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7" name="Date Placeholder 6">
            <a:extLst>
              <a:ext uri="{FF2B5EF4-FFF2-40B4-BE49-F238E27FC236}">
                <a16:creationId xmlns:a16="http://schemas.microsoft.com/office/drawing/2014/main" id="{FEED11E2-3544-4EBF-A9F4-31F49C55CB7D}"/>
              </a:ext>
            </a:extLst>
          </p:cNvPr>
          <p:cNvSpPr>
            <a:spLocks noGrp="1"/>
          </p:cNvSpPr>
          <p:nvPr>
            <p:ph type="dt" sz="half" idx="10"/>
          </p:nvPr>
        </p:nvSpPr>
        <p:spPr/>
        <p:txBody>
          <a:bodyPr/>
          <a:lstStyle/>
          <a:p>
            <a:fld id="{A9FADF74-0FEB-460A-8253-36C77CB58D02}" type="datetimeFigureOut">
              <a:rPr lang="en-NG" smtClean="0"/>
              <a:t>21/02/2022</a:t>
            </a:fld>
            <a:endParaRPr lang="en-NG"/>
          </a:p>
        </p:txBody>
      </p:sp>
      <p:sp>
        <p:nvSpPr>
          <p:cNvPr id="8" name="Footer Placeholder 7">
            <a:extLst>
              <a:ext uri="{FF2B5EF4-FFF2-40B4-BE49-F238E27FC236}">
                <a16:creationId xmlns:a16="http://schemas.microsoft.com/office/drawing/2014/main" id="{15A55179-9507-4FEA-B364-997DE18785BC}"/>
              </a:ext>
            </a:extLst>
          </p:cNvPr>
          <p:cNvSpPr>
            <a:spLocks noGrp="1"/>
          </p:cNvSpPr>
          <p:nvPr>
            <p:ph type="ftr" sz="quarter" idx="11"/>
          </p:nvPr>
        </p:nvSpPr>
        <p:spPr/>
        <p:txBody>
          <a:bodyPr/>
          <a:lstStyle/>
          <a:p>
            <a:endParaRPr lang="en-NG"/>
          </a:p>
        </p:txBody>
      </p:sp>
      <p:sp>
        <p:nvSpPr>
          <p:cNvPr id="9" name="Slide Number Placeholder 8">
            <a:extLst>
              <a:ext uri="{FF2B5EF4-FFF2-40B4-BE49-F238E27FC236}">
                <a16:creationId xmlns:a16="http://schemas.microsoft.com/office/drawing/2014/main" id="{C3E2360E-61AD-4AAC-B8F7-D140B92F7C61}"/>
              </a:ext>
            </a:extLst>
          </p:cNvPr>
          <p:cNvSpPr>
            <a:spLocks noGrp="1"/>
          </p:cNvSpPr>
          <p:nvPr>
            <p:ph type="sldNum" sz="quarter" idx="12"/>
          </p:nvPr>
        </p:nvSpPr>
        <p:spPr/>
        <p:txBody>
          <a:bodyPr/>
          <a:lstStyle/>
          <a:p>
            <a:fld id="{CA175E7E-DDE8-44CB-A7F1-C0A280E347C1}" type="slidenum">
              <a:rPr lang="en-NG" smtClean="0"/>
              <a:t>‹#›</a:t>
            </a:fld>
            <a:endParaRPr lang="en-NG"/>
          </a:p>
        </p:txBody>
      </p:sp>
    </p:spTree>
    <p:extLst>
      <p:ext uri="{BB962C8B-B14F-4D97-AF65-F5344CB8AC3E}">
        <p14:creationId xmlns:p14="http://schemas.microsoft.com/office/powerpoint/2010/main" val="3316418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47D58-3DA0-4085-8EC9-4A48FBE9ADA5}"/>
              </a:ext>
            </a:extLst>
          </p:cNvPr>
          <p:cNvSpPr>
            <a:spLocks noGrp="1"/>
          </p:cNvSpPr>
          <p:nvPr>
            <p:ph type="title"/>
          </p:nvPr>
        </p:nvSpPr>
        <p:spPr/>
        <p:txBody>
          <a:bodyPr/>
          <a:lstStyle/>
          <a:p>
            <a:r>
              <a:rPr lang="en-US"/>
              <a:t>Click to edit Master title style</a:t>
            </a:r>
            <a:endParaRPr lang="en-NG"/>
          </a:p>
        </p:txBody>
      </p:sp>
      <p:sp>
        <p:nvSpPr>
          <p:cNvPr id="3" name="Date Placeholder 2">
            <a:extLst>
              <a:ext uri="{FF2B5EF4-FFF2-40B4-BE49-F238E27FC236}">
                <a16:creationId xmlns:a16="http://schemas.microsoft.com/office/drawing/2014/main" id="{F1730DC1-B2E6-4A73-A133-BEB1B1CE2BEF}"/>
              </a:ext>
            </a:extLst>
          </p:cNvPr>
          <p:cNvSpPr>
            <a:spLocks noGrp="1"/>
          </p:cNvSpPr>
          <p:nvPr>
            <p:ph type="dt" sz="half" idx="10"/>
          </p:nvPr>
        </p:nvSpPr>
        <p:spPr/>
        <p:txBody>
          <a:bodyPr/>
          <a:lstStyle/>
          <a:p>
            <a:fld id="{A9FADF74-0FEB-460A-8253-36C77CB58D02}" type="datetimeFigureOut">
              <a:rPr lang="en-NG" smtClean="0"/>
              <a:t>21/02/2022</a:t>
            </a:fld>
            <a:endParaRPr lang="en-NG"/>
          </a:p>
        </p:txBody>
      </p:sp>
      <p:sp>
        <p:nvSpPr>
          <p:cNvPr id="4" name="Footer Placeholder 3">
            <a:extLst>
              <a:ext uri="{FF2B5EF4-FFF2-40B4-BE49-F238E27FC236}">
                <a16:creationId xmlns:a16="http://schemas.microsoft.com/office/drawing/2014/main" id="{4DE52BAE-C324-47CE-9A0F-4D03EE732118}"/>
              </a:ext>
            </a:extLst>
          </p:cNvPr>
          <p:cNvSpPr>
            <a:spLocks noGrp="1"/>
          </p:cNvSpPr>
          <p:nvPr>
            <p:ph type="ftr" sz="quarter" idx="11"/>
          </p:nvPr>
        </p:nvSpPr>
        <p:spPr/>
        <p:txBody>
          <a:bodyPr/>
          <a:lstStyle/>
          <a:p>
            <a:endParaRPr lang="en-NG"/>
          </a:p>
        </p:txBody>
      </p:sp>
      <p:sp>
        <p:nvSpPr>
          <p:cNvPr id="5" name="Slide Number Placeholder 4">
            <a:extLst>
              <a:ext uri="{FF2B5EF4-FFF2-40B4-BE49-F238E27FC236}">
                <a16:creationId xmlns:a16="http://schemas.microsoft.com/office/drawing/2014/main" id="{F8DF13EE-FC5C-4333-945F-42776E3F5B70}"/>
              </a:ext>
            </a:extLst>
          </p:cNvPr>
          <p:cNvSpPr>
            <a:spLocks noGrp="1"/>
          </p:cNvSpPr>
          <p:nvPr>
            <p:ph type="sldNum" sz="quarter" idx="12"/>
          </p:nvPr>
        </p:nvSpPr>
        <p:spPr/>
        <p:txBody>
          <a:bodyPr/>
          <a:lstStyle/>
          <a:p>
            <a:fld id="{CA175E7E-DDE8-44CB-A7F1-C0A280E347C1}" type="slidenum">
              <a:rPr lang="en-NG" smtClean="0"/>
              <a:t>‹#›</a:t>
            </a:fld>
            <a:endParaRPr lang="en-NG"/>
          </a:p>
        </p:txBody>
      </p:sp>
    </p:spTree>
    <p:extLst>
      <p:ext uri="{BB962C8B-B14F-4D97-AF65-F5344CB8AC3E}">
        <p14:creationId xmlns:p14="http://schemas.microsoft.com/office/powerpoint/2010/main" val="676667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A14290-C8ED-4008-B301-D88916906FD0}"/>
              </a:ext>
            </a:extLst>
          </p:cNvPr>
          <p:cNvSpPr>
            <a:spLocks noGrp="1"/>
          </p:cNvSpPr>
          <p:nvPr>
            <p:ph type="dt" sz="half" idx="10"/>
          </p:nvPr>
        </p:nvSpPr>
        <p:spPr/>
        <p:txBody>
          <a:bodyPr/>
          <a:lstStyle/>
          <a:p>
            <a:fld id="{A9FADF74-0FEB-460A-8253-36C77CB58D02}" type="datetimeFigureOut">
              <a:rPr lang="en-NG" smtClean="0"/>
              <a:t>21/02/2022</a:t>
            </a:fld>
            <a:endParaRPr lang="en-NG"/>
          </a:p>
        </p:txBody>
      </p:sp>
      <p:sp>
        <p:nvSpPr>
          <p:cNvPr id="3" name="Footer Placeholder 2">
            <a:extLst>
              <a:ext uri="{FF2B5EF4-FFF2-40B4-BE49-F238E27FC236}">
                <a16:creationId xmlns:a16="http://schemas.microsoft.com/office/drawing/2014/main" id="{BC61C5A0-32D6-4C43-9A94-385666EDE14B}"/>
              </a:ext>
            </a:extLst>
          </p:cNvPr>
          <p:cNvSpPr>
            <a:spLocks noGrp="1"/>
          </p:cNvSpPr>
          <p:nvPr>
            <p:ph type="ftr" sz="quarter" idx="11"/>
          </p:nvPr>
        </p:nvSpPr>
        <p:spPr/>
        <p:txBody>
          <a:bodyPr/>
          <a:lstStyle/>
          <a:p>
            <a:endParaRPr lang="en-NG"/>
          </a:p>
        </p:txBody>
      </p:sp>
      <p:sp>
        <p:nvSpPr>
          <p:cNvPr id="4" name="Slide Number Placeholder 3">
            <a:extLst>
              <a:ext uri="{FF2B5EF4-FFF2-40B4-BE49-F238E27FC236}">
                <a16:creationId xmlns:a16="http://schemas.microsoft.com/office/drawing/2014/main" id="{867FAE96-FA68-425E-BDF5-0ECC8C46516B}"/>
              </a:ext>
            </a:extLst>
          </p:cNvPr>
          <p:cNvSpPr>
            <a:spLocks noGrp="1"/>
          </p:cNvSpPr>
          <p:nvPr>
            <p:ph type="sldNum" sz="quarter" idx="12"/>
          </p:nvPr>
        </p:nvSpPr>
        <p:spPr/>
        <p:txBody>
          <a:bodyPr/>
          <a:lstStyle/>
          <a:p>
            <a:fld id="{CA175E7E-DDE8-44CB-A7F1-C0A280E347C1}" type="slidenum">
              <a:rPr lang="en-NG" smtClean="0"/>
              <a:t>‹#›</a:t>
            </a:fld>
            <a:endParaRPr lang="en-NG"/>
          </a:p>
        </p:txBody>
      </p:sp>
    </p:spTree>
    <p:extLst>
      <p:ext uri="{BB962C8B-B14F-4D97-AF65-F5344CB8AC3E}">
        <p14:creationId xmlns:p14="http://schemas.microsoft.com/office/powerpoint/2010/main" val="738899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D9639-3AD2-41DE-B4AB-DCBC61913E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Content Placeholder 2">
            <a:extLst>
              <a:ext uri="{FF2B5EF4-FFF2-40B4-BE49-F238E27FC236}">
                <a16:creationId xmlns:a16="http://schemas.microsoft.com/office/drawing/2014/main" id="{1726B436-EF35-4727-8DD0-456A93B745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Text Placeholder 3">
            <a:extLst>
              <a:ext uri="{FF2B5EF4-FFF2-40B4-BE49-F238E27FC236}">
                <a16:creationId xmlns:a16="http://schemas.microsoft.com/office/drawing/2014/main" id="{6D9D1B0D-605C-4F93-8F5D-45EC82B340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CF4397-937D-47F2-AD47-84EDD36786ED}"/>
              </a:ext>
            </a:extLst>
          </p:cNvPr>
          <p:cNvSpPr>
            <a:spLocks noGrp="1"/>
          </p:cNvSpPr>
          <p:nvPr>
            <p:ph type="dt" sz="half" idx="10"/>
          </p:nvPr>
        </p:nvSpPr>
        <p:spPr/>
        <p:txBody>
          <a:bodyPr/>
          <a:lstStyle/>
          <a:p>
            <a:fld id="{A9FADF74-0FEB-460A-8253-36C77CB58D02}" type="datetimeFigureOut">
              <a:rPr lang="en-NG" smtClean="0"/>
              <a:t>21/02/2022</a:t>
            </a:fld>
            <a:endParaRPr lang="en-NG"/>
          </a:p>
        </p:txBody>
      </p:sp>
      <p:sp>
        <p:nvSpPr>
          <p:cNvPr id="6" name="Footer Placeholder 5">
            <a:extLst>
              <a:ext uri="{FF2B5EF4-FFF2-40B4-BE49-F238E27FC236}">
                <a16:creationId xmlns:a16="http://schemas.microsoft.com/office/drawing/2014/main" id="{D6E3D9C6-2B79-448F-9FD0-4D91FCA5761F}"/>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92B14889-DDAA-417A-BA42-D9B69CB20681}"/>
              </a:ext>
            </a:extLst>
          </p:cNvPr>
          <p:cNvSpPr>
            <a:spLocks noGrp="1"/>
          </p:cNvSpPr>
          <p:nvPr>
            <p:ph type="sldNum" sz="quarter" idx="12"/>
          </p:nvPr>
        </p:nvSpPr>
        <p:spPr/>
        <p:txBody>
          <a:bodyPr/>
          <a:lstStyle/>
          <a:p>
            <a:fld id="{CA175E7E-DDE8-44CB-A7F1-C0A280E347C1}" type="slidenum">
              <a:rPr lang="en-NG" smtClean="0"/>
              <a:t>‹#›</a:t>
            </a:fld>
            <a:endParaRPr lang="en-NG"/>
          </a:p>
        </p:txBody>
      </p:sp>
    </p:spTree>
    <p:extLst>
      <p:ext uri="{BB962C8B-B14F-4D97-AF65-F5344CB8AC3E}">
        <p14:creationId xmlns:p14="http://schemas.microsoft.com/office/powerpoint/2010/main" val="1683251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073A5-2507-4547-A38C-1F0ED2B8A5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Picture Placeholder 2">
            <a:extLst>
              <a:ext uri="{FF2B5EF4-FFF2-40B4-BE49-F238E27FC236}">
                <a16:creationId xmlns:a16="http://schemas.microsoft.com/office/drawing/2014/main" id="{2B7841BD-28F6-4B75-9273-6DBEBC67D5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G"/>
          </a:p>
        </p:txBody>
      </p:sp>
      <p:sp>
        <p:nvSpPr>
          <p:cNvPr id="4" name="Text Placeholder 3">
            <a:extLst>
              <a:ext uri="{FF2B5EF4-FFF2-40B4-BE49-F238E27FC236}">
                <a16:creationId xmlns:a16="http://schemas.microsoft.com/office/drawing/2014/main" id="{AD51B449-FE30-455E-B274-79D4932757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4A726B-081B-4156-8952-02999AC385A1}"/>
              </a:ext>
            </a:extLst>
          </p:cNvPr>
          <p:cNvSpPr>
            <a:spLocks noGrp="1"/>
          </p:cNvSpPr>
          <p:nvPr>
            <p:ph type="dt" sz="half" idx="10"/>
          </p:nvPr>
        </p:nvSpPr>
        <p:spPr/>
        <p:txBody>
          <a:bodyPr/>
          <a:lstStyle/>
          <a:p>
            <a:fld id="{A9FADF74-0FEB-460A-8253-36C77CB58D02}" type="datetimeFigureOut">
              <a:rPr lang="en-NG" smtClean="0"/>
              <a:t>21/02/2022</a:t>
            </a:fld>
            <a:endParaRPr lang="en-NG"/>
          </a:p>
        </p:txBody>
      </p:sp>
      <p:sp>
        <p:nvSpPr>
          <p:cNvPr id="6" name="Footer Placeholder 5">
            <a:extLst>
              <a:ext uri="{FF2B5EF4-FFF2-40B4-BE49-F238E27FC236}">
                <a16:creationId xmlns:a16="http://schemas.microsoft.com/office/drawing/2014/main" id="{FF8A726C-47D6-4C26-8B64-DFB40A5BDF7E}"/>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DC0A89A2-6BF9-44A8-8A3A-1BED87356F83}"/>
              </a:ext>
            </a:extLst>
          </p:cNvPr>
          <p:cNvSpPr>
            <a:spLocks noGrp="1"/>
          </p:cNvSpPr>
          <p:nvPr>
            <p:ph type="sldNum" sz="quarter" idx="12"/>
          </p:nvPr>
        </p:nvSpPr>
        <p:spPr/>
        <p:txBody>
          <a:bodyPr/>
          <a:lstStyle/>
          <a:p>
            <a:fld id="{CA175E7E-DDE8-44CB-A7F1-C0A280E347C1}" type="slidenum">
              <a:rPr lang="en-NG" smtClean="0"/>
              <a:t>‹#›</a:t>
            </a:fld>
            <a:endParaRPr lang="en-NG"/>
          </a:p>
        </p:txBody>
      </p:sp>
    </p:spTree>
    <p:extLst>
      <p:ext uri="{BB962C8B-B14F-4D97-AF65-F5344CB8AC3E}">
        <p14:creationId xmlns:p14="http://schemas.microsoft.com/office/powerpoint/2010/main" val="4028460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AAF95-64A1-403A-966A-EEDD79CC9EA9}"/>
              </a:ext>
            </a:extLst>
          </p:cNvPr>
          <p:cNvSpPr>
            <a:spLocks noGrp="1"/>
          </p:cNvSpPr>
          <p:nvPr>
            <p:ph type="title"/>
          </p:nvPr>
        </p:nvSpPr>
        <p:spPr/>
        <p:txBody>
          <a:bodyPr/>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5AE6916E-5DB1-419D-AC85-F3EEAA9B6D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4D9935FB-9724-4B0C-8D66-09F0E130E9A1}"/>
              </a:ext>
            </a:extLst>
          </p:cNvPr>
          <p:cNvSpPr>
            <a:spLocks noGrp="1"/>
          </p:cNvSpPr>
          <p:nvPr>
            <p:ph type="dt" sz="half" idx="10"/>
          </p:nvPr>
        </p:nvSpPr>
        <p:spPr/>
        <p:txBody>
          <a:bodyPr/>
          <a:lstStyle/>
          <a:p>
            <a:fld id="{A9FADF74-0FEB-460A-8253-36C77CB58D02}" type="datetimeFigureOut">
              <a:rPr lang="en-NG" smtClean="0"/>
              <a:t>21/02/2022</a:t>
            </a:fld>
            <a:endParaRPr lang="en-NG"/>
          </a:p>
        </p:txBody>
      </p:sp>
      <p:sp>
        <p:nvSpPr>
          <p:cNvPr id="5" name="Footer Placeholder 4">
            <a:extLst>
              <a:ext uri="{FF2B5EF4-FFF2-40B4-BE49-F238E27FC236}">
                <a16:creationId xmlns:a16="http://schemas.microsoft.com/office/drawing/2014/main" id="{357C7577-C1C4-4F70-9565-D3CD48B1E987}"/>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06929420-64C4-46D4-BD09-C8A94C90741F}"/>
              </a:ext>
            </a:extLst>
          </p:cNvPr>
          <p:cNvSpPr>
            <a:spLocks noGrp="1"/>
          </p:cNvSpPr>
          <p:nvPr>
            <p:ph type="sldNum" sz="quarter" idx="12"/>
          </p:nvPr>
        </p:nvSpPr>
        <p:spPr/>
        <p:txBody>
          <a:bodyPr/>
          <a:lstStyle/>
          <a:p>
            <a:fld id="{CA175E7E-DDE8-44CB-A7F1-C0A280E347C1}" type="slidenum">
              <a:rPr lang="en-NG" smtClean="0"/>
              <a:t>‹#›</a:t>
            </a:fld>
            <a:endParaRPr lang="en-NG"/>
          </a:p>
        </p:txBody>
      </p:sp>
    </p:spTree>
    <p:extLst>
      <p:ext uri="{BB962C8B-B14F-4D97-AF65-F5344CB8AC3E}">
        <p14:creationId xmlns:p14="http://schemas.microsoft.com/office/powerpoint/2010/main" val="598379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F07AFA-6518-4266-9E44-4DB5FF63ACB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2ED1FD5E-D90D-451F-AB57-9243685688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DDD18748-3887-4F15-95AC-D812D7D093CF}"/>
              </a:ext>
            </a:extLst>
          </p:cNvPr>
          <p:cNvSpPr>
            <a:spLocks noGrp="1"/>
          </p:cNvSpPr>
          <p:nvPr>
            <p:ph type="dt" sz="half" idx="10"/>
          </p:nvPr>
        </p:nvSpPr>
        <p:spPr/>
        <p:txBody>
          <a:bodyPr/>
          <a:lstStyle/>
          <a:p>
            <a:fld id="{A9FADF74-0FEB-460A-8253-36C77CB58D02}" type="datetimeFigureOut">
              <a:rPr lang="en-NG" smtClean="0"/>
              <a:t>21/02/2022</a:t>
            </a:fld>
            <a:endParaRPr lang="en-NG"/>
          </a:p>
        </p:txBody>
      </p:sp>
      <p:sp>
        <p:nvSpPr>
          <p:cNvPr id="5" name="Footer Placeholder 4">
            <a:extLst>
              <a:ext uri="{FF2B5EF4-FFF2-40B4-BE49-F238E27FC236}">
                <a16:creationId xmlns:a16="http://schemas.microsoft.com/office/drawing/2014/main" id="{DA319698-C861-4B95-AC9F-456ABCC76C7D}"/>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1CFA762B-BA7E-4C95-9672-FDB2C3BB163E}"/>
              </a:ext>
            </a:extLst>
          </p:cNvPr>
          <p:cNvSpPr>
            <a:spLocks noGrp="1"/>
          </p:cNvSpPr>
          <p:nvPr>
            <p:ph type="sldNum" sz="quarter" idx="12"/>
          </p:nvPr>
        </p:nvSpPr>
        <p:spPr/>
        <p:txBody>
          <a:bodyPr/>
          <a:lstStyle/>
          <a:p>
            <a:fld id="{CA175E7E-DDE8-44CB-A7F1-C0A280E347C1}" type="slidenum">
              <a:rPr lang="en-NG" smtClean="0"/>
              <a:t>‹#›</a:t>
            </a:fld>
            <a:endParaRPr lang="en-NG"/>
          </a:p>
        </p:txBody>
      </p:sp>
    </p:spTree>
    <p:extLst>
      <p:ext uri="{BB962C8B-B14F-4D97-AF65-F5344CB8AC3E}">
        <p14:creationId xmlns:p14="http://schemas.microsoft.com/office/powerpoint/2010/main" val="1669685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E65650-19E5-4C05-8616-245BEE7D1F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G"/>
          </a:p>
        </p:txBody>
      </p:sp>
      <p:sp>
        <p:nvSpPr>
          <p:cNvPr id="3" name="Text Placeholder 2">
            <a:extLst>
              <a:ext uri="{FF2B5EF4-FFF2-40B4-BE49-F238E27FC236}">
                <a16:creationId xmlns:a16="http://schemas.microsoft.com/office/drawing/2014/main" id="{4E952869-918C-4817-B430-4E28E73957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17BBAE1C-1854-4994-8D70-8CB2BD2F8E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ADF74-0FEB-460A-8253-36C77CB58D02}" type="datetimeFigureOut">
              <a:rPr lang="en-NG" smtClean="0"/>
              <a:t>21/02/2022</a:t>
            </a:fld>
            <a:endParaRPr lang="en-NG"/>
          </a:p>
        </p:txBody>
      </p:sp>
      <p:sp>
        <p:nvSpPr>
          <p:cNvPr id="5" name="Footer Placeholder 4">
            <a:extLst>
              <a:ext uri="{FF2B5EF4-FFF2-40B4-BE49-F238E27FC236}">
                <a16:creationId xmlns:a16="http://schemas.microsoft.com/office/drawing/2014/main" id="{7DA94853-53F6-4687-AF5E-83B09B68CB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G"/>
          </a:p>
        </p:txBody>
      </p:sp>
      <p:sp>
        <p:nvSpPr>
          <p:cNvPr id="6" name="Slide Number Placeholder 5">
            <a:extLst>
              <a:ext uri="{FF2B5EF4-FFF2-40B4-BE49-F238E27FC236}">
                <a16:creationId xmlns:a16="http://schemas.microsoft.com/office/drawing/2014/main" id="{2313FF08-8874-4B0C-81B8-2C35FA47E2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175E7E-DDE8-44CB-A7F1-C0A280E347C1}" type="slidenum">
              <a:rPr lang="en-NG" smtClean="0"/>
              <a:t>‹#›</a:t>
            </a:fld>
            <a:endParaRPr lang="en-NG"/>
          </a:p>
        </p:txBody>
      </p:sp>
    </p:spTree>
    <p:extLst>
      <p:ext uri="{BB962C8B-B14F-4D97-AF65-F5344CB8AC3E}">
        <p14:creationId xmlns:p14="http://schemas.microsoft.com/office/powerpoint/2010/main" val="331122618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hyperlink" Target="https://pxhere.com/en/photo/1610984" TargetMode="External"/><Relationship Id="rId3" Type="http://schemas.openxmlformats.org/officeDocument/2006/relationships/image" Target="../media/image25.jpg"/><Relationship Id="rId7" Type="http://schemas.openxmlformats.org/officeDocument/2006/relationships/image" Target="../media/image27.jp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hyperlink" Target="https://www.maxpixel.net/India-Market-Street-Street-Hawker-Vendor-Hawker-6236575" TargetMode="External"/><Relationship Id="rId11" Type="http://schemas.openxmlformats.org/officeDocument/2006/relationships/hyperlink" Target="https://creativecommons.org/licenses/by-sa/3.0/" TargetMode="External"/><Relationship Id="rId5" Type="http://schemas.openxmlformats.org/officeDocument/2006/relationships/image" Target="../media/image26.jpg"/><Relationship Id="rId10" Type="http://schemas.openxmlformats.org/officeDocument/2006/relationships/hyperlink" Target="https://commons.wikimedia.org/wiki/File:Barber_in_Cameroon.jpg" TargetMode="External"/><Relationship Id="rId4" Type="http://schemas.openxmlformats.org/officeDocument/2006/relationships/hyperlink" Target="https://commons.wikimedia.org/wiki/File:Venta_ambulante_subsa..jpg" TargetMode="External"/><Relationship Id="rId9" Type="http://schemas.openxmlformats.org/officeDocument/2006/relationships/image" Target="../media/image28.jp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4.xml"/><Relationship Id="rId5" Type="http://schemas.openxmlformats.org/officeDocument/2006/relationships/image" Target="../media/image34.sv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7CDB3-6760-4000-91C3-EBFB96B8B84E}"/>
              </a:ext>
            </a:extLst>
          </p:cNvPr>
          <p:cNvSpPr>
            <a:spLocks noGrp="1"/>
          </p:cNvSpPr>
          <p:nvPr>
            <p:ph type="title"/>
          </p:nvPr>
        </p:nvSpPr>
        <p:spPr/>
        <p:txBody>
          <a:bodyPr/>
          <a:lstStyle/>
          <a:p>
            <a:pPr algn="ctr"/>
            <a:r>
              <a:rPr lang="en-US" dirty="0"/>
              <a:t>Terrorism Financing</a:t>
            </a:r>
            <a:endParaRPr lang="en-NG" dirty="0"/>
          </a:p>
        </p:txBody>
      </p:sp>
      <p:sp>
        <p:nvSpPr>
          <p:cNvPr id="3" name="Content Placeholder 2">
            <a:extLst>
              <a:ext uri="{FF2B5EF4-FFF2-40B4-BE49-F238E27FC236}">
                <a16:creationId xmlns:a16="http://schemas.microsoft.com/office/drawing/2014/main" id="{C7E58342-E3D0-4125-86D4-9E60F43A14F9}"/>
              </a:ext>
            </a:extLst>
          </p:cNvPr>
          <p:cNvSpPr>
            <a:spLocks noGrp="1"/>
          </p:cNvSpPr>
          <p:nvPr>
            <p:ph idx="1"/>
          </p:nvPr>
        </p:nvSpPr>
        <p:spPr>
          <a:xfrm>
            <a:off x="838200" y="4865914"/>
            <a:ext cx="10515600" cy="872414"/>
          </a:xfrm>
        </p:spPr>
        <p:txBody>
          <a:bodyPr>
            <a:normAutofit/>
          </a:bodyPr>
          <a:lstStyle/>
          <a:p>
            <a:pPr marL="0" indent="0" algn="ctr">
              <a:buNone/>
            </a:pPr>
            <a:r>
              <a:rPr lang="en-US" sz="2000" dirty="0">
                <a:latin typeface="Garamond" panose="02020404030301010803" pitchFamily="18" charset="0"/>
              </a:rPr>
              <a:t>ACCOBIN Annual Retreat</a:t>
            </a:r>
          </a:p>
          <a:p>
            <a:pPr marL="0" indent="0" algn="ctr">
              <a:buNone/>
            </a:pPr>
            <a:r>
              <a:rPr lang="en-US" sz="2000" dirty="0">
                <a:latin typeface="Garamond" panose="02020404030301010803" pitchFamily="18" charset="0"/>
              </a:rPr>
              <a:t>24</a:t>
            </a:r>
            <a:r>
              <a:rPr lang="en-US" sz="2000" baseline="30000" dirty="0">
                <a:latin typeface="Garamond" panose="02020404030301010803" pitchFamily="18" charset="0"/>
              </a:rPr>
              <a:t>th</a:t>
            </a:r>
            <a:r>
              <a:rPr lang="en-US" sz="2000" dirty="0">
                <a:latin typeface="Garamond" panose="02020404030301010803" pitchFamily="18" charset="0"/>
              </a:rPr>
              <a:t> February 2022</a:t>
            </a:r>
            <a:endParaRPr lang="en-NG" sz="2000" dirty="0">
              <a:latin typeface="Garamond" panose="02020404030301010803" pitchFamily="18" charset="0"/>
            </a:endParaRPr>
          </a:p>
        </p:txBody>
      </p:sp>
    </p:spTree>
    <p:extLst>
      <p:ext uri="{BB962C8B-B14F-4D97-AF65-F5344CB8AC3E}">
        <p14:creationId xmlns:p14="http://schemas.microsoft.com/office/powerpoint/2010/main" val="3962731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02148-8ED8-46CB-8FD8-657A246997F9}"/>
              </a:ext>
            </a:extLst>
          </p:cNvPr>
          <p:cNvSpPr>
            <a:spLocks noGrp="1"/>
          </p:cNvSpPr>
          <p:nvPr>
            <p:ph type="title"/>
          </p:nvPr>
        </p:nvSpPr>
        <p:spPr>
          <a:xfrm>
            <a:off x="838200" y="365125"/>
            <a:ext cx="10515600" cy="971969"/>
          </a:xfrm>
        </p:spPr>
        <p:txBody>
          <a:bodyPr/>
          <a:lstStyle/>
          <a:p>
            <a:pPr algn="ctr"/>
            <a:r>
              <a:rPr lang="en-US" dirty="0">
                <a:latin typeface="Garamond" panose="02020404030301010803" pitchFamily="18" charset="0"/>
              </a:rPr>
              <a:t>Terrorism Financing </a:t>
            </a:r>
            <a:endParaRPr lang="en-NG" dirty="0">
              <a:latin typeface="Garamond" panose="02020404030301010803" pitchFamily="18" charset="0"/>
            </a:endParaRPr>
          </a:p>
        </p:txBody>
      </p:sp>
      <p:sp>
        <p:nvSpPr>
          <p:cNvPr id="3" name="Content Placeholder 2">
            <a:extLst>
              <a:ext uri="{FF2B5EF4-FFF2-40B4-BE49-F238E27FC236}">
                <a16:creationId xmlns:a16="http://schemas.microsoft.com/office/drawing/2014/main" id="{C9B22E17-86D2-4383-9E2F-9BA9BD11DC8A}"/>
              </a:ext>
            </a:extLst>
          </p:cNvPr>
          <p:cNvSpPr>
            <a:spLocks noGrp="1"/>
          </p:cNvSpPr>
          <p:nvPr>
            <p:ph idx="1"/>
          </p:nvPr>
        </p:nvSpPr>
        <p:spPr>
          <a:xfrm>
            <a:off x="783771" y="1426028"/>
            <a:ext cx="10515600" cy="4920343"/>
          </a:xfrm>
        </p:spPr>
        <p:txBody>
          <a:bodyPr>
            <a:normAutofit/>
          </a:bodyPr>
          <a:lstStyle/>
          <a:p>
            <a:r>
              <a:rPr lang="en-US" dirty="0">
                <a:latin typeface="Garamond" panose="02020404030301010803" pitchFamily="18" charset="0"/>
              </a:rPr>
              <a:t>What is it?</a:t>
            </a:r>
          </a:p>
          <a:p>
            <a:pPr lvl="1"/>
            <a:r>
              <a:rPr lang="en-US" dirty="0">
                <a:latin typeface="Garamond" panose="02020404030301010803" pitchFamily="18" charset="0"/>
              </a:rPr>
              <a:t>Nigerian Laws – Section 4(3)(d)of TP Act 2011- support” –…provision of financial or other related service” </a:t>
            </a:r>
          </a:p>
          <a:p>
            <a:pPr lvl="1"/>
            <a:r>
              <a:rPr lang="en-US" dirty="0">
                <a:latin typeface="Garamond" panose="02020404030301010803" pitchFamily="18" charset="0"/>
              </a:rPr>
              <a:t>United Nations – Article 2 on the international convention on the suppression of Terrorism</a:t>
            </a:r>
          </a:p>
          <a:p>
            <a:pPr marL="914400" lvl="2" indent="0">
              <a:buNone/>
            </a:pPr>
            <a:r>
              <a:rPr lang="en-US" sz="1800" b="1" dirty="0">
                <a:effectLst/>
                <a:latin typeface="Garamond" panose="02020404030301010803" pitchFamily="18" charset="0"/>
                <a:ea typeface="Calibri" panose="020F0502020204030204" pitchFamily="34" charset="0"/>
                <a:cs typeface="Times New Roman" panose="02020603050405020304" pitchFamily="18" charset="0"/>
              </a:rPr>
              <a:t>By a</a:t>
            </a:r>
            <a:r>
              <a:rPr lang="en-NG" sz="1800" b="1" dirty="0" err="1">
                <a:effectLst/>
                <a:latin typeface="Garamond" panose="02020404030301010803" pitchFamily="18" charset="0"/>
                <a:ea typeface="Calibri" panose="020F0502020204030204" pitchFamily="34" charset="0"/>
                <a:cs typeface="Times New Roman" panose="02020603050405020304" pitchFamily="18" charset="0"/>
              </a:rPr>
              <a:t>ny</a:t>
            </a:r>
            <a:r>
              <a:rPr lang="en-NG" sz="1800" b="1" dirty="0">
                <a:effectLst/>
                <a:latin typeface="Garamond" panose="02020404030301010803" pitchFamily="18" charset="0"/>
                <a:ea typeface="Calibri" panose="020F0502020204030204" pitchFamily="34" charset="0"/>
                <a:cs typeface="Times New Roman" panose="02020603050405020304" pitchFamily="18" charset="0"/>
              </a:rPr>
              <a:t> means, directly or indirectly, unlawfully, and wilfully, provides or collects funds with the intention that they should be used or in the knowledge that they are to be used, in full or in part, in order to carry out</a:t>
            </a:r>
            <a:r>
              <a:rPr lang="en-US" sz="1800" b="1" dirty="0">
                <a:effectLst/>
                <a:latin typeface="Garamond" panose="02020404030301010803" pitchFamily="18" charset="0"/>
                <a:ea typeface="Calibri" panose="020F0502020204030204" pitchFamily="34" charset="0"/>
                <a:cs typeface="Times New Roman" panose="02020603050405020304" pitchFamily="18" charset="0"/>
              </a:rPr>
              <a:t>……</a:t>
            </a:r>
            <a:endParaRPr lang="en-NG" sz="1800" b="1"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dirty="0">
                <a:latin typeface="Garamond" panose="02020404030301010803" pitchFamily="18" charset="0"/>
              </a:rPr>
              <a:t>African Union – article (1)(3)(b) – defines TF as a Terrorist Act where it says: “any promotion, sponsoring, contribution, command, aid, incitement, encouragement, attempt, threat, conspiracy, organizing or procurement of any person with the intent to commit any act referred to in paragraph (a)(</a:t>
            </a:r>
            <a:r>
              <a:rPr lang="en-US" dirty="0" err="1">
                <a:latin typeface="Garamond" panose="02020404030301010803" pitchFamily="18" charset="0"/>
              </a:rPr>
              <a:t>i</a:t>
            </a:r>
            <a:r>
              <a:rPr lang="en-US" dirty="0">
                <a:latin typeface="Garamond" panose="02020404030301010803" pitchFamily="18" charset="0"/>
              </a:rPr>
              <a:t>) – (iii) above….</a:t>
            </a:r>
            <a:endParaRPr lang="en-NG" dirty="0">
              <a:latin typeface="Garamond" panose="02020404030301010803" pitchFamily="18" charset="0"/>
            </a:endParaRPr>
          </a:p>
        </p:txBody>
      </p:sp>
      <p:pic>
        <p:nvPicPr>
          <p:cNvPr id="4" name="Picture 3">
            <a:extLst>
              <a:ext uri="{FF2B5EF4-FFF2-40B4-BE49-F238E27FC236}">
                <a16:creationId xmlns:a16="http://schemas.microsoft.com/office/drawing/2014/main" id="{ED0C2AA3-404B-43F6-B4F8-DD025A88F372}"/>
              </a:ext>
            </a:extLst>
          </p:cNvPr>
          <p:cNvPicPr>
            <a:picLocks noChangeAspect="1"/>
          </p:cNvPicPr>
          <p:nvPr/>
        </p:nvPicPr>
        <p:blipFill>
          <a:blip r:embed="rId2"/>
          <a:stretch>
            <a:fillRect/>
          </a:stretch>
        </p:blipFill>
        <p:spPr>
          <a:xfrm>
            <a:off x="1079730" y="2996151"/>
            <a:ext cx="700084" cy="580070"/>
          </a:xfrm>
          <a:prstGeom prst="rect">
            <a:avLst/>
          </a:prstGeom>
        </p:spPr>
      </p:pic>
    </p:spTree>
    <p:extLst>
      <p:ext uri="{BB962C8B-B14F-4D97-AF65-F5344CB8AC3E}">
        <p14:creationId xmlns:p14="http://schemas.microsoft.com/office/powerpoint/2010/main" val="2270582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6C6E5-B004-40B1-A33F-B40B66337510}"/>
              </a:ext>
            </a:extLst>
          </p:cNvPr>
          <p:cNvSpPr>
            <a:spLocks noGrp="1"/>
          </p:cNvSpPr>
          <p:nvPr>
            <p:ph type="title"/>
          </p:nvPr>
        </p:nvSpPr>
        <p:spPr>
          <a:xfrm>
            <a:off x="838200" y="365126"/>
            <a:ext cx="10515600" cy="730430"/>
          </a:xfrm>
        </p:spPr>
        <p:txBody>
          <a:bodyPr/>
          <a:lstStyle/>
          <a:p>
            <a:r>
              <a:rPr lang="en-US" dirty="0">
                <a:latin typeface="Garamond" panose="02020404030301010803" pitchFamily="18" charset="0"/>
              </a:rPr>
              <a:t>Terrorism Financing – Nigeria and West Africa</a:t>
            </a:r>
            <a:endParaRPr lang="en-NG" dirty="0">
              <a:latin typeface="Garamond" panose="02020404030301010803" pitchFamily="18" charset="0"/>
            </a:endParaRPr>
          </a:p>
        </p:txBody>
      </p:sp>
      <p:sp>
        <p:nvSpPr>
          <p:cNvPr id="21" name="Slide Number Placeholder 2">
            <a:extLst>
              <a:ext uri="{FF2B5EF4-FFF2-40B4-BE49-F238E27FC236}">
                <a16:creationId xmlns:a16="http://schemas.microsoft.com/office/drawing/2014/main" id="{655B96FD-E359-492E-9526-9C24442A50B4}"/>
              </a:ext>
            </a:extLst>
          </p:cNvPr>
          <p:cNvSpPr>
            <a:spLocks noGrp="1"/>
          </p:cNvSpPr>
          <p:nvPr>
            <p:ph type="sldNum" sz="quarter" idx="12"/>
          </p:nvPr>
        </p:nvSpPr>
        <p:spPr>
          <a:xfrm>
            <a:off x="923036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C18108-5E28-4A40-9050-B8B5975B12C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A1629B68-5E0A-421F-B77A-F9C74A5EABA8}"/>
              </a:ext>
            </a:extLst>
          </p:cNvPr>
          <p:cNvSpPr txBox="1"/>
          <p:nvPr/>
        </p:nvSpPr>
        <p:spPr>
          <a:xfrm>
            <a:off x="566059" y="1196974"/>
            <a:ext cx="2520000" cy="4932363"/>
          </a:xfrm>
          <a:prstGeom prst="rect">
            <a:avLst/>
          </a:prstGeom>
          <a:solidFill>
            <a:schemeClr val="bg2"/>
          </a:solidFill>
        </p:spPr>
        <p:txBody>
          <a:bodyPr wrap="square" tIns="2160000" rtlCol="0">
            <a:noAutofit/>
          </a:bodyPr>
          <a:lstStyle/>
          <a:p>
            <a:pPr marL="0" marR="0" lvl="0" indent="0" algn="ctr" defTabSz="457200" rtl="0" eaLnBrk="1" fontAlgn="auto" latinLnBrk="0" hangingPunct="1">
              <a:lnSpc>
                <a:spcPct val="100000"/>
              </a:lnSpc>
              <a:spcBef>
                <a:spcPts val="0"/>
              </a:spcBef>
              <a:spcAft>
                <a:spcPts val="0"/>
              </a:spcAft>
              <a:buClr>
                <a:srgbClr val="44546A"/>
              </a:buClr>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5" name="TextBox 4">
            <a:extLst>
              <a:ext uri="{FF2B5EF4-FFF2-40B4-BE49-F238E27FC236}">
                <a16:creationId xmlns:a16="http://schemas.microsoft.com/office/drawing/2014/main" id="{50854770-36AD-48A1-A52D-760C72A9A9B6}"/>
              </a:ext>
            </a:extLst>
          </p:cNvPr>
          <p:cNvSpPr txBox="1"/>
          <p:nvPr/>
        </p:nvSpPr>
        <p:spPr>
          <a:xfrm>
            <a:off x="3503930" y="1196975"/>
            <a:ext cx="2520000" cy="4932363"/>
          </a:xfrm>
          <a:prstGeom prst="rect">
            <a:avLst/>
          </a:prstGeom>
          <a:solidFill>
            <a:schemeClr val="bg2"/>
          </a:solidFill>
        </p:spPr>
        <p:txBody>
          <a:bodyPr wrap="square" tIns="2160000" rtlCol="0">
            <a:noAutofit/>
          </a:bodyPr>
          <a:lstStyle/>
          <a:p>
            <a:pPr marL="0" marR="0" lvl="0" indent="0" algn="ctr" defTabSz="457200" rtl="0" eaLnBrk="1" fontAlgn="auto" latinLnBrk="0" hangingPunct="1">
              <a:lnSpc>
                <a:spcPct val="100000"/>
              </a:lnSpc>
              <a:spcBef>
                <a:spcPts val="0"/>
              </a:spcBef>
              <a:spcAft>
                <a:spcPts val="0"/>
              </a:spcAft>
              <a:buClr>
                <a:srgbClr val="44546A"/>
              </a:buClr>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6" name="TextBox 5">
            <a:extLst>
              <a:ext uri="{FF2B5EF4-FFF2-40B4-BE49-F238E27FC236}">
                <a16:creationId xmlns:a16="http://schemas.microsoft.com/office/drawing/2014/main" id="{10813243-5B5C-47D4-A6A4-C96F07B71678}"/>
              </a:ext>
            </a:extLst>
          </p:cNvPr>
          <p:cNvSpPr txBox="1"/>
          <p:nvPr/>
        </p:nvSpPr>
        <p:spPr>
          <a:xfrm>
            <a:off x="6168071" y="1196975"/>
            <a:ext cx="2520000" cy="4932363"/>
          </a:xfrm>
          <a:prstGeom prst="rect">
            <a:avLst/>
          </a:prstGeom>
          <a:solidFill>
            <a:schemeClr val="bg2"/>
          </a:solidFill>
        </p:spPr>
        <p:txBody>
          <a:bodyPr wrap="square" tIns="2160000" rtlCol="0">
            <a:noAutofit/>
          </a:bodyPr>
          <a:lstStyle/>
          <a:p>
            <a:pPr marL="0" marR="0" lvl="0" indent="0" algn="ctr" defTabSz="457200" rtl="0" eaLnBrk="1" fontAlgn="auto" latinLnBrk="0" hangingPunct="1">
              <a:lnSpc>
                <a:spcPct val="100000"/>
              </a:lnSpc>
              <a:spcBef>
                <a:spcPts val="0"/>
              </a:spcBef>
              <a:spcAft>
                <a:spcPts val="0"/>
              </a:spcAft>
              <a:buClr>
                <a:srgbClr val="44546A"/>
              </a:buClr>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7" name="TextBox 6">
            <a:extLst>
              <a:ext uri="{FF2B5EF4-FFF2-40B4-BE49-F238E27FC236}">
                <a16:creationId xmlns:a16="http://schemas.microsoft.com/office/drawing/2014/main" id="{298033DD-B06E-4E76-9E3A-C7CA00F791F2}"/>
              </a:ext>
            </a:extLst>
          </p:cNvPr>
          <p:cNvSpPr txBox="1"/>
          <p:nvPr/>
        </p:nvSpPr>
        <p:spPr>
          <a:xfrm>
            <a:off x="8832213" y="1196975"/>
            <a:ext cx="2520000" cy="4932363"/>
          </a:xfrm>
          <a:prstGeom prst="rect">
            <a:avLst/>
          </a:prstGeom>
          <a:solidFill>
            <a:schemeClr val="bg2"/>
          </a:solidFill>
        </p:spPr>
        <p:txBody>
          <a:bodyPr wrap="square" tIns="2160000" rIns="72000" rtlCol="0">
            <a:noAutofit/>
          </a:bodyPr>
          <a:lstStyle/>
          <a:p>
            <a:pPr marL="0" marR="0" lvl="0" indent="0" algn="ctr" defTabSz="457200" rtl="0" eaLnBrk="1" fontAlgn="auto" latinLnBrk="0" hangingPunct="1">
              <a:lnSpc>
                <a:spcPct val="100000"/>
              </a:lnSpc>
              <a:spcBef>
                <a:spcPts val="0"/>
              </a:spcBef>
              <a:spcAft>
                <a:spcPts val="0"/>
              </a:spcAft>
              <a:buClr>
                <a:srgbClr val="44546A"/>
              </a:buClr>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8" name="Left-right Arrow 14">
            <a:extLst>
              <a:ext uri="{FF2B5EF4-FFF2-40B4-BE49-F238E27FC236}">
                <a16:creationId xmlns:a16="http://schemas.microsoft.com/office/drawing/2014/main" id="{E03E3998-D494-479F-9E43-FDFF6B1DD5FE}"/>
              </a:ext>
            </a:extLst>
          </p:cNvPr>
          <p:cNvSpPr/>
          <p:nvPr/>
        </p:nvSpPr>
        <p:spPr>
          <a:xfrm>
            <a:off x="1031965" y="4870067"/>
            <a:ext cx="10175965" cy="1062849"/>
          </a:xfrm>
          <a:prstGeom prst="leftRightArrow">
            <a:avLst/>
          </a:prstGeom>
          <a:solidFill>
            <a:schemeClr val="bg1"/>
          </a:solidFill>
          <a:ln>
            <a:solidFill>
              <a:schemeClr val="bg2">
                <a:lumMod val="90000"/>
              </a:schemeClr>
            </a:solidFill>
          </a:ln>
        </p:spPr>
        <p:style>
          <a:lnRef idx="2">
            <a:scrgbClr r="0" g="0" b="0"/>
          </a:lnRef>
          <a:fillRef idx="1">
            <a:scrgbClr r="0" g="0" b="0"/>
          </a:fillRef>
          <a:effectRef idx="0">
            <a:schemeClr val="accent3">
              <a:tint val="60000"/>
              <a:hueOff val="0"/>
              <a:satOff val="0"/>
              <a:lumOff val="0"/>
              <a:alphaOff val="0"/>
            </a:schemeClr>
          </a:effectRef>
          <a:fontRef idx="minor">
            <a:schemeClr val="dk1">
              <a:hueOff val="0"/>
              <a:satOff val="0"/>
              <a:lumOff val="0"/>
              <a:alphaOff val="0"/>
            </a:schemeClr>
          </a:fontRef>
        </p:style>
        <p:txBody>
          <a:bodyPr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Garamond" panose="02020404030301010803" pitchFamily="18" charset="0"/>
                <a:ea typeface="+mn-ea"/>
                <a:cs typeface="+mn-cs"/>
              </a:rPr>
              <a:t>Terrorist financing through multiple channels</a:t>
            </a:r>
          </a:p>
        </p:txBody>
      </p:sp>
      <p:sp>
        <p:nvSpPr>
          <p:cNvPr id="9" name="Rectangle 8">
            <a:extLst>
              <a:ext uri="{FF2B5EF4-FFF2-40B4-BE49-F238E27FC236}">
                <a16:creationId xmlns:a16="http://schemas.microsoft.com/office/drawing/2014/main" id="{44E32239-FA3F-4672-89DC-4A65AD98BC68}"/>
              </a:ext>
            </a:extLst>
          </p:cNvPr>
          <p:cNvSpPr/>
          <p:nvPr/>
        </p:nvSpPr>
        <p:spPr>
          <a:xfrm>
            <a:off x="849087" y="3947755"/>
            <a:ext cx="2508068" cy="707886"/>
          </a:xfrm>
          <a:prstGeom prst="rect">
            <a:avLst/>
          </a:prstGeom>
        </p:spPr>
        <p:txBody>
          <a:bodyPr wrap="square" anchor="ctr" anchorCtr="0">
            <a:spAutoFit/>
          </a:bodyPr>
          <a:lstStyle/>
          <a:p>
            <a:pPr marL="0" marR="0" lvl="0" indent="0" algn="ctr" defTabSz="457200" rtl="0" eaLnBrk="1" fontAlgn="auto" latinLnBrk="0" hangingPunct="1">
              <a:lnSpc>
                <a:spcPct val="100000"/>
              </a:lnSpc>
              <a:spcBef>
                <a:spcPts val="0"/>
              </a:spcBef>
              <a:spcAft>
                <a:spcPts val="0"/>
              </a:spcAft>
              <a:buClr>
                <a:srgbClr val="44546A"/>
              </a:buClr>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Trade and other legitimate activities</a:t>
            </a:r>
          </a:p>
        </p:txBody>
      </p:sp>
      <p:sp>
        <p:nvSpPr>
          <p:cNvPr id="10" name="Rectangle 9">
            <a:extLst>
              <a:ext uri="{FF2B5EF4-FFF2-40B4-BE49-F238E27FC236}">
                <a16:creationId xmlns:a16="http://schemas.microsoft.com/office/drawing/2014/main" id="{7A2BBE35-75CA-46AF-9CB2-6E5936072E87}"/>
              </a:ext>
            </a:extLst>
          </p:cNvPr>
          <p:cNvSpPr/>
          <p:nvPr/>
        </p:nvSpPr>
        <p:spPr>
          <a:xfrm>
            <a:off x="3505200" y="3947754"/>
            <a:ext cx="2508068" cy="707886"/>
          </a:xfrm>
          <a:prstGeom prst="rect">
            <a:avLst/>
          </a:prstGeom>
        </p:spPr>
        <p:txBody>
          <a:bodyPr wrap="square" anchor="ctr" anchorCtr="0">
            <a:spAutoFit/>
          </a:bodyPr>
          <a:lstStyle/>
          <a:p>
            <a:pPr marL="0" marR="0" lvl="0" indent="0" algn="ctr" defTabSz="457200" rtl="0" eaLnBrk="1" fontAlgn="auto" latinLnBrk="0" hangingPunct="1">
              <a:lnSpc>
                <a:spcPct val="100000"/>
              </a:lnSpc>
              <a:spcBef>
                <a:spcPts val="0"/>
              </a:spcBef>
              <a:spcAft>
                <a:spcPts val="0"/>
              </a:spcAft>
              <a:buClr>
                <a:srgbClr val="44546A"/>
              </a:buClr>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Charity organisations (NGOs, etc.)</a:t>
            </a:r>
          </a:p>
        </p:txBody>
      </p:sp>
      <p:sp>
        <p:nvSpPr>
          <p:cNvPr id="11" name="Rectangle 10">
            <a:extLst>
              <a:ext uri="{FF2B5EF4-FFF2-40B4-BE49-F238E27FC236}">
                <a16:creationId xmlns:a16="http://schemas.microsoft.com/office/drawing/2014/main" id="{A1F0986A-A6DB-4D48-8FF5-F05E40D917E1}"/>
              </a:ext>
            </a:extLst>
          </p:cNvPr>
          <p:cNvSpPr/>
          <p:nvPr/>
        </p:nvSpPr>
        <p:spPr>
          <a:xfrm>
            <a:off x="6172200" y="3639978"/>
            <a:ext cx="2508068" cy="1323439"/>
          </a:xfrm>
          <a:prstGeom prst="rect">
            <a:avLst/>
          </a:prstGeom>
        </p:spPr>
        <p:txBody>
          <a:bodyPr wrap="square" anchor="ctr" anchorCtr="0">
            <a:spAutoFit/>
          </a:bodyPr>
          <a:lstStyle/>
          <a:p>
            <a:pPr marL="0" marR="0" lvl="0" indent="0" algn="ctr" defTabSz="457200" rtl="0" eaLnBrk="1" fontAlgn="auto" latinLnBrk="0" hangingPunct="1">
              <a:lnSpc>
                <a:spcPct val="100000"/>
              </a:lnSpc>
              <a:spcBef>
                <a:spcPts val="0"/>
              </a:spcBef>
              <a:spcAft>
                <a:spcPts val="0"/>
              </a:spcAft>
              <a:buClr>
                <a:srgbClr val="44546A"/>
              </a:buClr>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Smuggling of </a:t>
            </a:r>
            <a:b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arms, assets and currencies by cash couriers</a:t>
            </a:r>
          </a:p>
        </p:txBody>
      </p:sp>
      <p:sp>
        <p:nvSpPr>
          <p:cNvPr id="12" name="Rectangle 11">
            <a:extLst>
              <a:ext uri="{FF2B5EF4-FFF2-40B4-BE49-F238E27FC236}">
                <a16:creationId xmlns:a16="http://schemas.microsoft.com/office/drawing/2014/main" id="{81C7D6F2-C457-45D6-B169-0D299CCEA137}"/>
              </a:ext>
            </a:extLst>
          </p:cNvPr>
          <p:cNvSpPr/>
          <p:nvPr/>
        </p:nvSpPr>
        <p:spPr>
          <a:xfrm>
            <a:off x="8839200" y="3947755"/>
            <a:ext cx="2508068" cy="707886"/>
          </a:xfrm>
          <a:prstGeom prst="rect">
            <a:avLst/>
          </a:prstGeom>
        </p:spPr>
        <p:txBody>
          <a:bodyPr wrap="square" anchor="ctr" anchorCtr="0">
            <a:spAutoFit/>
          </a:bodyPr>
          <a:lstStyle/>
          <a:p>
            <a:pPr marL="0" marR="0" lvl="0" indent="0" algn="ctr" defTabSz="457200" rtl="0" eaLnBrk="1" fontAlgn="auto" latinLnBrk="0" hangingPunct="1">
              <a:lnSpc>
                <a:spcPct val="100000"/>
              </a:lnSpc>
              <a:spcBef>
                <a:spcPts val="0"/>
              </a:spcBef>
              <a:spcAft>
                <a:spcPts val="0"/>
              </a:spcAft>
              <a:buClr>
                <a:srgbClr val="44546A"/>
              </a:buClr>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Violent crimes and drug trafficking</a:t>
            </a:r>
          </a:p>
        </p:txBody>
      </p:sp>
      <p:sp>
        <p:nvSpPr>
          <p:cNvPr id="13" name="Oval 12">
            <a:extLst>
              <a:ext uri="{FF2B5EF4-FFF2-40B4-BE49-F238E27FC236}">
                <a16:creationId xmlns:a16="http://schemas.microsoft.com/office/drawing/2014/main" id="{5DA755C0-DCDD-4A23-8F07-7D8245D103C1}"/>
              </a:ext>
            </a:extLst>
          </p:cNvPr>
          <p:cNvSpPr/>
          <p:nvPr/>
        </p:nvSpPr>
        <p:spPr>
          <a:xfrm>
            <a:off x="1162529" y="1561012"/>
            <a:ext cx="1874520" cy="18745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C2ADC51B-DF8B-4488-BDBD-B18AE1AB1251}"/>
              </a:ext>
            </a:extLst>
          </p:cNvPr>
          <p:cNvSpPr/>
          <p:nvPr/>
        </p:nvSpPr>
        <p:spPr>
          <a:xfrm>
            <a:off x="3826670" y="1561012"/>
            <a:ext cx="1874520" cy="18745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E2A3A78F-D991-4397-AAB8-180C8AFCA1D4}"/>
              </a:ext>
            </a:extLst>
          </p:cNvPr>
          <p:cNvSpPr/>
          <p:nvPr/>
        </p:nvSpPr>
        <p:spPr>
          <a:xfrm>
            <a:off x="6490811" y="1561012"/>
            <a:ext cx="1874520" cy="18745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F665358E-F873-4B40-9FF4-AA0B565F0C14}"/>
              </a:ext>
            </a:extLst>
          </p:cNvPr>
          <p:cNvSpPr/>
          <p:nvPr/>
        </p:nvSpPr>
        <p:spPr>
          <a:xfrm>
            <a:off x="9154953" y="1561012"/>
            <a:ext cx="1874520" cy="18745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2C5815E8-F72A-4866-A91A-BC26EB9D7B10}"/>
              </a:ext>
            </a:extLst>
          </p:cNvPr>
          <p:cNvPicPr>
            <a:picLocks noChangeAspect="1"/>
          </p:cNvPicPr>
          <p:nvPr/>
        </p:nvPicPr>
        <p:blipFill>
          <a:blip r:embed="rId2"/>
          <a:stretch>
            <a:fillRect/>
          </a:stretch>
        </p:blipFill>
        <p:spPr>
          <a:xfrm>
            <a:off x="4109699" y="1977828"/>
            <a:ext cx="1308463" cy="1150181"/>
          </a:xfrm>
          <a:prstGeom prst="rect">
            <a:avLst/>
          </a:prstGeom>
        </p:spPr>
      </p:pic>
      <p:pic>
        <p:nvPicPr>
          <p:cNvPr id="18" name="Picture 17">
            <a:extLst>
              <a:ext uri="{FF2B5EF4-FFF2-40B4-BE49-F238E27FC236}">
                <a16:creationId xmlns:a16="http://schemas.microsoft.com/office/drawing/2014/main" id="{F80F5D8F-2A4A-48C7-A2BE-3073ABE8EED6}"/>
              </a:ext>
            </a:extLst>
          </p:cNvPr>
          <p:cNvPicPr>
            <a:picLocks noChangeAspect="1"/>
          </p:cNvPicPr>
          <p:nvPr/>
        </p:nvPicPr>
        <p:blipFill>
          <a:blip r:embed="rId3"/>
          <a:stretch>
            <a:fillRect/>
          </a:stretch>
        </p:blipFill>
        <p:spPr>
          <a:xfrm>
            <a:off x="9542964" y="1815737"/>
            <a:ext cx="1159074" cy="1412966"/>
          </a:xfrm>
          <a:prstGeom prst="rect">
            <a:avLst/>
          </a:prstGeom>
        </p:spPr>
      </p:pic>
      <p:pic>
        <p:nvPicPr>
          <p:cNvPr id="19" name="Picture 18">
            <a:extLst>
              <a:ext uri="{FF2B5EF4-FFF2-40B4-BE49-F238E27FC236}">
                <a16:creationId xmlns:a16="http://schemas.microsoft.com/office/drawing/2014/main" id="{6D00596F-0FAF-4397-AA67-B236025426C4}"/>
              </a:ext>
            </a:extLst>
          </p:cNvPr>
          <p:cNvPicPr>
            <a:picLocks noChangeAspect="1"/>
          </p:cNvPicPr>
          <p:nvPr/>
        </p:nvPicPr>
        <p:blipFill>
          <a:blip r:embed="rId4"/>
          <a:stretch>
            <a:fillRect/>
          </a:stretch>
        </p:blipFill>
        <p:spPr>
          <a:xfrm>
            <a:off x="1357314" y="1874922"/>
            <a:ext cx="1477325" cy="1224069"/>
          </a:xfrm>
          <a:prstGeom prst="rect">
            <a:avLst/>
          </a:prstGeom>
        </p:spPr>
      </p:pic>
      <p:pic>
        <p:nvPicPr>
          <p:cNvPr id="20" name="Picture 19">
            <a:extLst>
              <a:ext uri="{FF2B5EF4-FFF2-40B4-BE49-F238E27FC236}">
                <a16:creationId xmlns:a16="http://schemas.microsoft.com/office/drawing/2014/main" id="{A6D0B1C8-1C7C-4E7E-9785-6C8905237A74}"/>
              </a:ext>
            </a:extLst>
          </p:cNvPr>
          <p:cNvPicPr>
            <a:picLocks noChangeAspect="1"/>
          </p:cNvPicPr>
          <p:nvPr/>
        </p:nvPicPr>
        <p:blipFill>
          <a:blip r:embed="rId5"/>
          <a:stretch>
            <a:fillRect/>
          </a:stretch>
        </p:blipFill>
        <p:spPr>
          <a:xfrm>
            <a:off x="6590228" y="2125024"/>
            <a:ext cx="1647878" cy="762411"/>
          </a:xfrm>
          <a:prstGeom prst="rect">
            <a:avLst/>
          </a:prstGeom>
        </p:spPr>
      </p:pic>
    </p:spTree>
    <p:extLst>
      <p:ext uri="{BB962C8B-B14F-4D97-AF65-F5344CB8AC3E}">
        <p14:creationId xmlns:p14="http://schemas.microsoft.com/office/powerpoint/2010/main" val="413503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D45A37-DF1C-40FD-A8F8-0F00F2C65B9C}"/>
              </a:ext>
            </a:extLst>
          </p:cNvPr>
          <p:cNvSpPr>
            <a:spLocks noGrp="1"/>
          </p:cNvSpPr>
          <p:nvPr>
            <p:ph type="title"/>
          </p:nvPr>
        </p:nvSpPr>
        <p:spPr>
          <a:xfrm>
            <a:off x="838200" y="0"/>
            <a:ext cx="10515600" cy="1325563"/>
          </a:xfrm>
        </p:spPr>
        <p:txBody>
          <a:bodyPr anchor="ctr"/>
          <a:lstStyle/>
          <a:p>
            <a:r>
              <a:rPr lang="en-CA" dirty="0">
                <a:latin typeface="Garamond" panose="02020404030301010803" pitchFamily="18" charset="0"/>
              </a:rPr>
              <a:t>Challenges on Tracking Terrorism Financing</a:t>
            </a:r>
            <a:endParaRPr lang="en-US" dirty="0">
              <a:latin typeface="Garamond" panose="02020404030301010803" pitchFamily="18" charset="0"/>
            </a:endParaRPr>
          </a:p>
        </p:txBody>
      </p:sp>
      <p:sp>
        <p:nvSpPr>
          <p:cNvPr id="22" name="Slide Number Placeholder 2">
            <a:extLst>
              <a:ext uri="{FF2B5EF4-FFF2-40B4-BE49-F238E27FC236}">
                <a16:creationId xmlns:a16="http://schemas.microsoft.com/office/drawing/2014/main" id="{94096707-EF01-441D-B030-8B47C03D3A32}"/>
              </a:ext>
            </a:extLst>
          </p:cNvPr>
          <p:cNvSpPr>
            <a:spLocks noGrp="1"/>
          </p:cNvSpPr>
          <p:nvPr>
            <p:ph type="sldNum" sz="quarter" idx="12"/>
          </p:nvPr>
        </p:nvSpPr>
        <p:spPr>
          <a:xfrm>
            <a:off x="923036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C18108-5E28-4A40-9050-B8B5975B12C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6F9E9041-63B1-4ED1-B6A6-DABB43CB8C49}"/>
              </a:ext>
            </a:extLst>
          </p:cNvPr>
          <p:cNvSpPr/>
          <p:nvPr/>
        </p:nvSpPr>
        <p:spPr>
          <a:xfrm>
            <a:off x="8956431" y="1403644"/>
            <a:ext cx="2494671" cy="1631216"/>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
                <a:srgbClr val="44546A"/>
              </a:buClr>
              <a:buSzTx/>
              <a:buFontTx/>
              <a:buNone/>
              <a:tabLst/>
              <a:defRPr/>
            </a:pPr>
            <a:r>
              <a:rPr kumimoji="0" lang="en-US" sz="20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Technology</a:t>
            </a: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Inadequate use of information and communications technology (ICT)</a:t>
            </a:r>
          </a:p>
        </p:txBody>
      </p:sp>
      <p:graphicFrame>
        <p:nvGraphicFramePr>
          <p:cNvPr id="5" name="Chart 4">
            <a:extLst>
              <a:ext uri="{FF2B5EF4-FFF2-40B4-BE49-F238E27FC236}">
                <a16:creationId xmlns:a16="http://schemas.microsoft.com/office/drawing/2014/main" id="{7EE13B25-D116-429E-B529-06C3F8AEDA86}"/>
              </a:ext>
            </a:extLst>
          </p:cNvPr>
          <p:cNvGraphicFramePr/>
          <p:nvPr/>
        </p:nvGraphicFramePr>
        <p:xfrm>
          <a:off x="2098918" y="1015088"/>
          <a:ext cx="7994163" cy="5329442"/>
        </p:xfrm>
        <a:graphic>
          <a:graphicData uri="http://schemas.openxmlformats.org/drawingml/2006/chart">
            <c:chart xmlns:c="http://schemas.openxmlformats.org/drawingml/2006/chart" xmlns:r="http://schemas.openxmlformats.org/officeDocument/2006/relationships" r:id="rId2"/>
          </a:graphicData>
        </a:graphic>
      </p:graphicFrame>
      <p:sp>
        <p:nvSpPr>
          <p:cNvPr id="6" name="Oval 5">
            <a:extLst>
              <a:ext uri="{FF2B5EF4-FFF2-40B4-BE49-F238E27FC236}">
                <a16:creationId xmlns:a16="http://schemas.microsoft.com/office/drawing/2014/main" id="{4B84B6FD-E2B0-4A31-B700-EDD49C181C63}"/>
              </a:ext>
            </a:extLst>
          </p:cNvPr>
          <p:cNvSpPr/>
          <p:nvPr/>
        </p:nvSpPr>
        <p:spPr>
          <a:xfrm>
            <a:off x="5324035" y="2859258"/>
            <a:ext cx="1543929" cy="15439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4CFCACB8-FA5B-4AD9-A1E7-205781549B49}"/>
              </a:ext>
            </a:extLst>
          </p:cNvPr>
          <p:cNvGrpSpPr/>
          <p:nvPr/>
        </p:nvGrpSpPr>
        <p:grpSpPr>
          <a:xfrm>
            <a:off x="5446322" y="2940146"/>
            <a:ext cx="1306170" cy="1360761"/>
            <a:chOff x="-813863" y="3857178"/>
            <a:chExt cx="1627726" cy="1695756"/>
          </a:xfrm>
        </p:grpSpPr>
        <p:sp>
          <p:nvSpPr>
            <p:cNvPr id="8" name="Circular Arrow 11">
              <a:extLst>
                <a:ext uri="{FF2B5EF4-FFF2-40B4-BE49-F238E27FC236}">
                  <a16:creationId xmlns:a16="http://schemas.microsoft.com/office/drawing/2014/main" id="{3EFDAAE5-149D-410C-A46E-69BFF5FCAADE}"/>
                </a:ext>
              </a:extLst>
            </p:cNvPr>
            <p:cNvSpPr/>
            <p:nvPr/>
          </p:nvSpPr>
          <p:spPr>
            <a:xfrm>
              <a:off x="-813863" y="3857178"/>
              <a:ext cx="1627726" cy="1502611"/>
            </a:xfrm>
            <a:prstGeom prst="circularArrow">
              <a:avLst/>
            </a:prstGeom>
            <a:solidFill>
              <a:schemeClr val="tx2"/>
            </a:solidFill>
            <a:ln>
              <a:noFill/>
            </a:ln>
          </p:spPr>
          <p:style>
            <a:lnRef idx="2">
              <a:schemeClr val="lt1">
                <a:hueOff val="0"/>
                <a:satOff val="0"/>
                <a:lumOff val="0"/>
                <a:alphaOff val="0"/>
              </a:schemeClr>
            </a:lnRef>
            <a:fillRef idx="1">
              <a:schemeClr val="accent3">
                <a:tint val="60000"/>
                <a:hueOff val="0"/>
                <a:satOff val="0"/>
                <a:lumOff val="0"/>
                <a:alphaOff val="0"/>
              </a:schemeClr>
            </a:fillRef>
            <a:effectRef idx="0">
              <a:schemeClr val="accent3">
                <a:tint val="60000"/>
                <a:hueOff val="0"/>
                <a:satOff val="0"/>
                <a:lumOff val="0"/>
                <a:alphaOff val="0"/>
              </a:schemeClr>
            </a:effectRef>
            <a:fontRef idx="minor">
              <a:schemeClr val="dk1">
                <a:hueOff val="0"/>
                <a:satOff val="0"/>
                <a:lumOff val="0"/>
                <a:alphaOff val="0"/>
              </a:schemeClr>
            </a:fontRef>
          </p:style>
        </p:sp>
        <p:sp>
          <p:nvSpPr>
            <p:cNvPr id="9" name="Circular Arrow 12">
              <a:extLst>
                <a:ext uri="{FF2B5EF4-FFF2-40B4-BE49-F238E27FC236}">
                  <a16:creationId xmlns:a16="http://schemas.microsoft.com/office/drawing/2014/main" id="{BECF0F0C-2600-4E49-957B-E47230318C5F}"/>
                </a:ext>
              </a:extLst>
            </p:cNvPr>
            <p:cNvSpPr/>
            <p:nvPr/>
          </p:nvSpPr>
          <p:spPr>
            <a:xfrm rot="10800000">
              <a:off x="-813863" y="4050323"/>
              <a:ext cx="1627726" cy="1502611"/>
            </a:xfrm>
            <a:prstGeom prst="circularArrow">
              <a:avLst/>
            </a:prstGeom>
            <a:solidFill>
              <a:schemeClr val="tx2"/>
            </a:solidFill>
            <a:ln>
              <a:noFill/>
            </a:ln>
          </p:spPr>
          <p:style>
            <a:lnRef idx="2">
              <a:schemeClr val="lt1">
                <a:hueOff val="0"/>
                <a:satOff val="0"/>
                <a:lumOff val="0"/>
                <a:alphaOff val="0"/>
              </a:schemeClr>
            </a:lnRef>
            <a:fillRef idx="1">
              <a:schemeClr val="accent3">
                <a:tint val="60000"/>
                <a:hueOff val="0"/>
                <a:satOff val="0"/>
                <a:lumOff val="0"/>
                <a:alphaOff val="0"/>
              </a:schemeClr>
            </a:fillRef>
            <a:effectRef idx="0">
              <a:schemeClr val="accent3">
                <a:tint val="60000"/>
                <a:hueOff val="0"/>
                <a:satOff val="0"/>
                <a:lumOff val="0"/>
                <a:alphaOff val="0"/>
              </a:schemeClr>
            </a:effectRef>
            <a:fontRef idx="minor">
              <a:schemeClr val="dk1">
                <a:hueOff val="0"/>
                <a:satOff val="0"/>
                <a:lumOff val="0"/>
                <a:alphaOff val="0"/>
              </a:schemeClr>
            </a:fontRef>
          </p:style>
        </p:sp>
      </p:grpSp>
      <p:sp>
        <p:nvSpPr>
          <p:cNvPr id="10" name="Rectangle 9">
            <a:extLst>
              <a:ext uri="{FF2B5EF4-FFF2-40B4-BE49-F238E27FC236}">
                <a16:creationId xmlns:a16="http://schemas.microsoft.com/office/drawing/2014/main" id="{9C716870-315E-418D-AE87-91AFF922EA18}"/>
              </a:ext>
            </a:extLst>
          </p:cNvPr>
          <p:cNvSpPr/>
          <p:nvPr/>
        </p:nvSpPr>
        <p:spPr>
          <a:xfrm>
            <a:off x="9411286" y="4929009"/>
            <a:ext cx="2039816" cy="1323439"/>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
                <a:srgbClr val="44546A"/>
              </a:buClr>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Poor or lack of coordination and synergies between LEAs</a:t>
            </a:r>
          </a:p>
        </p:txBody>
      </p:sp>
      <p:sp>
        <p:nvSpPr>
          <p:cNvPr id="11" name="Rectangle 10">
            <a:extLst>
              <a:ext uri="{FF2B5EF4-FFF2-40B4-BE49-F238E27FC236}">
                <a16:creationId xmlns:a16="http://schemas.microsoft.com/office/drawing/2014/main" id="{64A84081-25F8-44E3-BD20-5258668BE8DD}"/>
              </a:ext>
            </a:extLst>
          </p:cNvPr>
          <p:cNvSpPr/>
          <p:nvPr/>
        </p:nvSpPr>
        <p:spPr>
          <a:xfrm>
            <a:off x="762000" y="1403644"/>
            <a:ext cx="2107809" cy="101566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
                <a:srgbClr val="44546A"/>
              </a:buClr>
              <a:buSzTx/>
              <a:buFontTx/>
              <a:buNone/>
              <a:tabLst/>
              <a:defRPr/>
            </a:pPr>
            <a:r>
              <a:rPr kumimoji="0" lang="en-US" sz="20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Dynamic </a:t>
            </a:r>
            <a:br>
              <a:rPr kumimoji="0" lang="en-US" sz="20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br>
            <a:r>
              <a:rPr kumimoji="0" lang="en-US" sz="20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nature of crime</a:t>
            </a:r>
          </a:p>
          <a:p>
            <a:pPr marL="0" marR="0" lvl="0" indent="0" algn="l" defTabSz="457200" rtl="0" eaLnBrk="1" fontAlgn="auto" latinLnBrk="0" hangingPunct="1">
              <a:lnSpc>
                <a:spcPct val="100000"/>
              </a:lnSpc>
              <a:spcBef>
                <a:spcPts val="0"/>
              </a:spcBef>
              <a:spcAft>
                <a:spcPts val="0"/>
              </a:spcAft>
              <a:buClr>
                <a:srgbClr val="44546A"/>
              </a:buClr>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constantly evolving</a:t>
            </a:r>
          </a:p>
        </p:txBody>
      </p:sp>
      <p:sp>
        <p:nvSpPr>
          <p:cNvPr id="12" name="Rectangle 11">
            <a:extLst>
              <a:ext uri="{FF2B5EF4-FFF2-40B4-BE49-F238E27FC236}">
                <a16:creationId xmlns:a16="http://schemas.microsoft.com/office/drawing/2014/main" id="{E1EF8862-D013-4A92-94E2-2FD55BE954E4}"/>
              </a:ext>
            </a:extLst>
          </p:cNvPr>
          <p:cNvSpPr/>
          <p:nvPr/>
        </p:nvSpPr>
        <p:spPr>
          <a:xfrm>
            <a:off x="762000" y="4929009"/>
            <a:ext cx="2039816" cy="101566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
                <a:srgbClr val="44546A"/>
              </a:buClr>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Ungoverned spaces and weak border controls</a:t>
            </a:r>
          </a:p>
        </p:txBody>
      </p:sp>
      <p:pic>
        <p:nvPicPr>
          <p:cNvPr id="13" name="Picture 12">
            <a:extLst>
              <a:ext uri="{FF2B5EF4-FFF2-40B4-BE49-F238E27FC236}">
                <a16:creationId xmlns:a16="http://schemas.microsoft.com/office/drawing/2014/main" id="{41CE721D-C30E-472D-9DEB-5C9374CF4FA6}"/>
              </a:ext>
            </a:extLst>
          </p:cNvPr>
          <p:cNvPicPr>
            <a:picLocks noChangeAspect="1"/>
          </p:cNvPicPr>
          <p:nvPr/>
        </p:nvPicPr>
        <p:blipFill>
          <a:blip r:embed="rId3"/>
          <a:stretch>
            <a:fillRect/>
          </a:stretch>
        </p:blipFill>
        <p:spPr>
          <a:xfrm>
            <a:off x="2883877" y="1978195"/>
            <a:ext cx="829994" cy="410968"/>
          </a:xfrm>
          <a:prstGeom prst="rect">
            <a:avLst/>
          </a:prstGeom>
        </p:spPr>
      </p:pic>
      <p:pic>
        <p:nvPicPr>
          <p:cNvPr id="14" name="Picture 13">
            <a:extLst>
              <a:ext uri="{FF2B5EF4-FFF2-40B4-BE49-F238E27FC236}">
                <a16:creationId xmlns:a16="http://schemas.microsoft.com/office/drawing/2014/main" id="{28AFCEAD-2CE4-41DB-9F44-8CCBC63321D5}"/>
              </a:ext>
            </a:extLst>
          </p:cNvPr>
          <p:cNvPicPr>
            <a:picLocks noChangeAspect="1"/>
          </p:cNvPicPr>
          <p:nvPr/>
        </p:nvPicPr>
        <p:blipFill>
          <a:blip r:embed="rId3"/>
          <a:stretch>
            <a:fillRect/>
          </a:stretch>
        </p:blipFill>
        <p:spPr>
          <a:xfrm flipH="1">
            <a:off x="8375746" y="1978195"/>
            <a:ext cx="829994" cy="410968"/>
          </a:xfrm>
          <a:prstGeom prst="rect">
            <a:avLst/>
          </a:prstGeom>
        </p:spPr>
      </p:pic>
      <p:grpSp>
        <p:nvGrpSpPr>
          <p:cNvPr id="15" name="Group 14">
            <a:extLst>
              <a:ext uri="{FF2B5EF4-FFF2-40B4-BE49-F238E27FC236}">
                <a16:creationId xmlns:a16="http://schemas.microsoft.com/office/drawing/2014/main" id="{D9B1005D-5793-46E7-92D7-AD17FDFE91D3}"/>
              </a:ext>
            </a:extLst>
          </p:cNvPr>
          <p:cNvGrpSpPr/>
          <p:nvPr/>
        </p:nvGrpSpPr>
        <p:grpSpPr>
          <a:xfrm rot="10800000">
            <a:off x="2799470" y="4845148"/>
            <a:ext cx="6518812" cy="410968"/>
            <a:chOff x="2771335" y="3733800"/>
            <a:chExt cx="6518812" cy="410968"/>
          </a:xfrm>
        </p:grpSpPr>
        <p:pic>
          <p:nvPicPr>
            <p:cNvPr id="16" name="Picture 15">
              <a:extLst>
                <a:ext uri="{FF2B5EF4-FFF2-40B4-BE49-F238E27FC236}">
                  <a16:creationId xmlns:a16="http://schemas.microsoft.com/office/drawing/2014/main" id="{DE990A11-F78F-4E22-A3C1-C7663BFA8176}"/>
                </a:ext>
              </a:extLst>
            </p:cNvPr>
            <p:cNvPicPr>
              <a:picLocks noChangeAspect="1"/>
            </p:cNvPicPr>
            <p:nvPr/>
          </p:nvPicPr>
          <p:blipFill>
            <a:blip r:embed="rId3"/>
            <a:stretch>
              <a:fillRect/>
            </a:stretch>
          </p:blipFill>
          <p:spPr>
            <a:xfrm>
              <a:off x="2771335" y="3733800"/>
              <a:ext cx="829994" cy="410968"/>
            </a:xfrm>
            <a:prstGeom prst="rect">
              <a:avLst/>
            </a:prstGeom>
          </p:spPr>
        </p:pic>
        <p:pic>
          <p:nvPicPr>
            <p:cNvPr id="17" name="Picture 16">
              <a:extLst>
                <a:ext uri="{FF2B5EF4-FFF2-40B4-BE49-F238E27FC236}">
                  <a16:creationId xmlns:a16="http://schemas.microsoft.com/office/drawing/2014/main" id="{1454C339-270D-47BF-93B2-BE2CCFCD985D}"/>
                </a:ext>
              </a:extLst>
            </p:cNvPr>
            <p:cNvPicPr>
              <a:picLocks noChangeAspect="1"/>
            </p:cNvPicPr>
            <p:nvPr/>
          </p:nvPicPr>
          <p:blipFill>
            <a:blip r:embed="rId3"/>
            <a:stretch>
              <a:fillRect/>
            </a:stretch>
          </p:blipFill>
          <p:spPr>
            <a:xfrm flipH="1">
              <a:off x="8460153" y="3733800"/>
              <a:ext cx="829994" cy="410968"/>
            </a:xfrm>
            <a:prstGeom prst="rect">
              <a:avLst/>
            </a:prstGeom>
          </p:spPr>
        </p:pic>
      </p:grpSp>
      <p:pic>
        <p:nvPicPr>
          <p:cNvPr id="18" name="Picture 17">
            <a:extLst>
              <a:ext uri="{FF2B5EF4-FFF2-40B4-BE49-F238E27FC236}">
                <a16:creationId xmlns:a16="http://schemas.microsoft.com/office/drawing/2014/main" id="{60272FC2-836A-4643-9E1A-0023C7D016ED}"/>
              </a:ext>
            </a:extLst>
          </p:cNvPr>
          <p:cNvPicPr>
            <a:picLocks noChangeAspect="1"/>
          </p:cNvPicPr>
          <p:nvPr/>
        </p:nvPicPr>
        <p:blipFill>
          <a:blip r:embed="rId4"/>
          <a:stretch>
            <a:fillRect/>
          </a:stretch>
        </p:blipFill>
        <p:spPr>
          <a:xfrm>
            <a:off x="4486324" y="4229028"/>
            <a:ext cx="1000076" cy="1249166"/>
          </a:xfrm>
          <a:prstGeom prst="rect">
            <a:avLst/>
          </a:prstGeom>
        </p:spPr>
      </p:pic>
      <p:pic>
        <p:nvPicPr>
          <p:cNvPr id="19" name="Picture 18">
            <a:extLst>
              <a:ext uri="{FF2B5EF4-FFF2-40B4-BE49-F238E27FC236}">
                <a16:creationId xmlns:a16="http://schemas.microsoft.com/office/drawing/2014/main" id="{95744099-37CF-4A58-AEA0-EBA058B127DF}"/>
              </a:ext>
            </a:extLst>
          </p:cNvPr>
          <p:cNvPicPr>
            <a:picLocks noChangeAspect="1"/>
          </p:cNvPicPr>
          <p:nvPr/>
        </p:nvPicPr>
        <p:blipFill>
          <a:blip r:embed="rId5"/>
          <a:stretch>
            <a:fillRect/>
          </a:stretch>
        </p:blipFill>
        <p:spPr>
          <a:xfrm>
            <a:off x="6727874" y="4046184"/>
            <a:ext cx="1023425" cy="1369583"/>
          </a:xfrm>
          <a:prstGeom prst="rect">
            <a:avLst/>
          </a:prstGeom>
        </p:spPr>
      </p:pic>
      <p:pic>
        <p:nvPicPr>
          <p:cNvPr id="20" name="Picture 19">
            <a:extLst>
              <a:ext uri="{FF2B5EF4-FFF2-40B4-BE49-F238E27FC236}">
                <a16:creationId xmlns:a16="http://schemas.microsoft.com/office/drawing/2014/main" id="{B00D1E00-F643-40A8-A2F4-1E49B5677CC9}"/>
              </a:ext>
            </a:extLst>
          </p:cNvPr>
          <p:cNvPicPr>
            <a:picLocks noChangeAspect="1"/>
          </p:cNvPicPr>
          <p:nvPr/>
        </p:nvPicPr>
        <p:blipFill>
          <a:blip r:embed="rId6"/>
          <a:stretch>
            <a:fillRect/>
          </a:stretch>
        </p:blipFill>
        <p:spPr>
          <a:xfrm>
            <a:off x="4360789" y="1861793"/>
            <a:ext cx="1001891" cy="1359709"/>
          </a:xfrm>
          <a:prstGeom prst="rect">
            <a:avLst/>
          </a:prstGeom>
        </p:spPr>
      </p:pic>
      <p:pic>
        <p:nvPicPr>
          <p:cNvPr id="21" name="Picture 20">
            <a:extLst>
              <a:ext uri="{FF2B5EF4-FFF2-40B4-BE49-F238E27FC236}">
                <a16:creationId xmlns:a16="http://schemas.microsoft.com/office/drawing/2014/main" id="{AD1AC96D-2A15-48F8-82D7-9D2B4155384B}"/>
              </a:ext>
            </a:extLst>
          </p:cNvPr>
          <p:cNvPicPr>
            <a:picLocks noChangeAspect="1"/>
          </p:cNvPicPr>
          <p:nvPr/>
        </p:nvPicPr>
        <p:blipFill>
          <a:blip r:embed="rId7"/>
          <a:stretch>
            <a:fillRect/>
          </a:stretch>
        </p:blipFill>
        <p:spPr>
          <a:xfrm>
            <a:off x="6565998" y="2011680"/>
            <a:ext cx="1290671" cy="1138115"/>
          </a:xfrm>
          <a:prstGeom prst="rect">
            <a:avLst/>
          </a:prstGeom>
        </p:spPr>
      </p:pic>
    </p:spTree>
    <p:extLst>
      <p:ext uri="{BB962C8B-B14F-4D97-AF65-F5344CB8AC3E}">
        <p14:creationId xmlns:p14="http://schemas.microsoft.com/office/powerpoint/2010/main" val="4056977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A902FDB-2BB0-44BE-AAA3-660399FE4903}"/>
              </a:ext>
            </a:extLst>
          </p:cNvPr>
          <p:cNvSpPr>
            <a:spLocks noGrp="1"/>
          </p:cNvSpPr>
          <p:nvPr>
            <p:ph type="title"/>
          </p:nvPr>
        </p:nvSpPr>
        <p:spPr>
          <a:xfrm>
            <a:off x="838200" y="254524"/>
            <a:ext cx="10515600" cy="999241"/>
          </a:xfrm>
        </p:spPr>
        <p:txBody>
          <a:bodyPr anchor="ctr"/>
          <a:lstStyle/>
          <a:p>
            <a:r>
              <a:rPr lang="en-CA" dirty="0">
                <a:latin typeface="Garamond" panose="02020404030301010803" pitchFamily="18" charset="0"/>
              </a:rPr>
              <a:t>Key Takeaways</a:t>
            </a:r>
            <a:endParaRPr lang="en-US" dirty="0">
              <a:latin typeface="Garamond" panose="02020404030301010803" pitchFamily="18" charset="0"/>
            </a:endParaRPr>
          </a:p>
        </p:txBody>
      </p:sp>
      <p:sp>
        <p:nvSpPr>
          <p:cNvPr id="23" name="Slide Number Placeholder 2">
            <a:extLst>
              <a:ext uri="{FF2B5EF4-FFF2-40B4-BE49-F238E27FC236}">
                <a16:creationId xmlns:a16="http://schemas.microsoft.com/office/drawing/2014/main" id="{E068ACBF-D51F-48C4-BE5D-759BC8495623}"/>
              </a:ext>
            </a:extLst>
          </p:cNvPr>
          <p:cNvSpPr>
            <a:spLocks noGrp="1"/>
          </p:cNvSpPr>
          <p:nvPr>
            <p:ph type="sldNum" sz="quarter" idx="12"/>
          </p:nvPr>
        </p:nvSpPr>
        <p:spPr>
          <a:xfrm>
            <a:off x="9230360" y="6399245"/>
            <a:ext cx="2743200" cy="275240"/>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C18108-5E28-4A40-9050-B8B5975B12C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227AA416-53AF-4FAC-9F30-70B957BF963B}"/>
              </a:ext>
            </a:extLst>
          </p:cNvPr>
          <p:cNvGrpSpPr/>
          <p:nvPr/>
        </p:nvGrpSpPr>
        <p:grpSpPr>
          <a:xfrm>
            <a:off x="797394" y="2380417"/>
            <a:ext cx="10638775" cy="4561087"/>
            <a:chOff x="1567339" y="1713192"/>
            <a:chExt cx="9107959" cy="5179978"/>
          </a:xfrm>
        </p:grpSpPr>
        <p:grpSp>
          <p:nvGrpSpPr>
            <p:cNvPr id="5" name="Group 4">
              <a:extLst>
                <a:ext uri="{FF2B5EF4-FFF2-40B4-BE49-F238E27FC236}">
                  <a16:creationId xmlns:a16="http://schemas.microsoft.com/office/drawing/2014/main" id="{8A5D3D0A-6AA8-49CE-BC4C-4D3AD82D15B1}"/>
                </a:ext>
              </a:extLst>
            </p:cNvPr>
            <p:cNvGrpSpPr/>
            <p:nvPr/>
          </p:nvGrpSpPr>
          <p:grpSpPr>
            <a:xfrm>
              <a:off x="1567339" y="1713192"/>
              <a:ext cx="2789871" cy="3781825"/>
              <a:chOff x="679782" y="1713192"/>
              <a:chExt cx="2789871" cy="3781825"/>
            </a:xfrm>
          </p:grpSpPr>
          <p:grpSp>
            <p:nvGrpSpPr>
              <p:cNvPr id="16" name="Group 15">
                <a:extLst>
                  <a:ext uri="{FF2B5EF4-FFF2-40B4-BE49-F238E27FC236}">
                    <a16:creationId xmlns:a16="http://schemas.microsoft.com/office/drawing/2014/main" id="{C02A4E74-2509-4E93-9D7F-2243A04D0601}"/>
                  </a:ext>
                </a:extLst>
              </p:cNvPr>
              <p:cNvGrpSpPr/>
              <p:nvPr/>
            </p:nvGrpSpPr>
            <p:grpSpPr>
              <a:xfrm>
                <a:off x="990491" y="1713192"/>
                <a:ext cx="2168455" cy="2208745"/>
                <a:chOff x="839788" y="1997612"/>
                <a:chExt cx="2351686" cy="2395380"/>
              </a:xfrm>
            </p:grpSpPr>
            <p:sp>
              <p:nvSpPr>
                <p:cNvPr id="18" name="Oval 17">
                  <a:extLst>
                    <a:ext uri="{FF2B5EF4-FFF2-40B4-BE49-F238E27FC236}">
                      <a16:creationId xmlns:a16="http://schemas.microsoft.com/office/drawing/2014/main" id="{B63C93A6-45B1-4F09-9330-17480633DA04}"/>
                    </a:ext>
                  </a:extLst>
                </p:cNvPr>
                <p:cNvSpPr/>
                <p:nvPr/>
              </p:nvSpPr>
              <p:spPr>
                <a:xfrm>
                  <a:off x="839788" y="1997612"/>
                  <a:ext cx="2351686" cy="239538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F5BD14E6-AB5E-4BEB-9A17-051B0788E741}"/>
                    </a:ext>
                  </a:extLst>
                </p:cNvPr>
                <p:cNvSpPr/>
                <p:nvPr/>
              </p:nvSpPr>
              <p:spPr>
                <a:xfrm>
                  <a:off x="922327" y="2092059"/>
                  <a:ext cx="2186609" cy="2206488"/>
                </a:xfrm>
                <a:prstGeom prst="ellipse">
                  <a:avLst/>
                </a:prstGeom>
                <a:solidFill>
                  <a:schemeClr val="bg1"/>
                </a:solidFill>
                <a:ln w="952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40A3F36-E6D1-48A9-A0E5-3E5332ACED50}"/>
                  </a:ext>
                </a:extLst>
              </p:cNvPr>
              <p:cNvSpPr/>
              <p:nvPr/>
            </p:nvSpPr>
            <p:spPr>
              <a:xfrm>
                <a:off x="679782" y="3992002"/>
                <a:ext cx="2789871" cy="150301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t>Terrorist groups in </a:t>
                </a:r>
                <a:b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b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t>Africa have strong links </a:t>
                </a:r>
                <a:b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b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t>with international </a:t>
                </a:r>
                <a:b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b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t>terrorist organisations</a:t>
                </a:r>
              </a:p>
            </p:txBody>
          </p:sp>
        </p:grpSp>
        <p:grpSp>
          <p:nvGrpSpPr>
            <p:cNvPr id="6" name="Group 5">
              <a:extLst>
                <a:ext uri="{FF2B5EF4-FFF2-40B4-BE49-F238E27FC236}">
                  <a16:creationId xmlns:a16="http://schemas.microsoft.com/office/drawing/2014/main" id="{4663D51A-AC77-4DEA-89A0-7BC04ED52F6C}"/>
                </a:ext>
              </a:extLst>
            </p:cNvPr>
            <p:cNvGrpSpPr/>
            <p:nvPr/>
          </p:nvGrpSpPr>
          <p:grpSpPr>
            <a:xfrm>
              <a:off x="4468230" y="1713192"/>
              <a:ext cx="3270595" cy="5179978"/>
              <a:chOff x="3245567" y="1713192"/>
              <a:chExt cx="3270595" cy="5179978"/>
            </a:xfrm>
          </p:grpSpPr>
          <p:grpSp>
            <p:nvGrpSpPr>
              <p:cNvPr id="12" name="Group 11">
                <a:extLst>
                  <a:ext uri="{FF2B5EF4-FFF2-40B4-BE49-F238E27FC236}">
                    <a16:creationId xmlns:a16="http://schemas.microsoft.com/office/drawing/2014/main" id="{78750410-FECE-4056-9332-5B2231405264}"/>
                  </a:ext>
                </a:extLst>
              </p:cNvPr>
              <p:cNvGrpSpPr/>
              <p:nvPr/>
            </p:nvGrpSpPr>
            <p:grpSpPr>
              <a:xfrm>
                <a:off x="3789110" y="1713192"/>
                <a:ext cx="2168455" cy="2208745"/>
                <a:chOff x="839788" y="1997612"/>
                <a:chExt cx="2351686" cy="2395380"/>
              </a:xfrm>
            </p:grpSpPr>
            <p:sp>
              <p:nvSpPr>
                <p:cNvPr id="14" name="Oval 13">
                  <a:extLst>
                    <a:ext uri="{FF2B5EF4-FFF2-40B4-BE49-F238E27FC236}">
                      <a16:creationId xmlns:a16="http://schemas.microsoft.com/office/drawing/2014/main" id="{1643954E-1CD9-404A-8777-E2AF640261E6}"/>
                    </a:ext>
                  </a:extLst>
                </p:cNvPr>
                <p:cNvSpPr/>
                <p:nvPr/>
              </p:nvSpPr>
              <p:spPr>
                <a:xfrm>
                  <a:off x="839788" y="1997612"/>
                  <a:ext cx="2351686" cy="239538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ADF5EE11-2A3F-47FB-8BFB-C337A30F8859}"/>
                    </a:ext>
                  </a:extLst>
                </p:cNvPr>
                <p:cNvSpPr/>
                <p:nvPr/>
              </p:nvSpPr>
              <p:spPr>
                <a:xfrm>
                  <a:off x="922327" y="2092059"/>
                  <a:ext cx="2186609" cy="2206487"/>
                </a:xfrm>
                <a:prstGeom prst="ellipse">
                  <a:avLst/>
                </a:prstGeom>
                <a:solidFill>
                  <a:schemeClr val="bg1"/>
                </a:solidFill>
                <a:ln w="952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3" name="Rectangle 12">
                <a:extLst>
                  <a:ext uri="{FF2B5EF4-FFF2-40B4-BE49-F238E27FC236}">
                    <a16:creationId xmlns:a16="http://schemas.microsoft.com/office/drawing/2014/main" id="{5A58898F-F9C7-4EB5-ACBF-7DBFF4BA51CB}"/>
                  </a:ext>
                </a:extLst>
              </p:cNvPr>
              <p:cNvSpPr/>
              <p:nvPr/>
            </p:nvSpPr>
            <p:spPr>
              <a:xfrm>
                <a:off x="3245567" y="3992001"/>
                <a:ext cx="3270595" cy="2901169"/>
              </a:xfrm>
              <a:prstGeom prst="rect">
                <a:avLst/>
              </a:prstGeom>
            </p:spPr>
            <p:txBody>
              <a:bodyPr wrap="square">
                <a:spAutoFit/>
              </a:bodyPr>
              <a:lstStyle/>
              <a:p>
                <a:pPr lvl="0" algn="ctr" defTabSz="457200">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t>Terrorism financing in </a:t>
                </a:r>
                <a:b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b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t>Sub-Saharan Africa is funded through movement of bulk cash obtained by violent crimes, arms and ammunition sales and petty and sales and moved </a:t>
                </a:r>
                <a:r>
                  <a:rPr lang="en-US" sz="2000" dirty="0">
                    <a:solidFill>
                      <a:prstClr val="black"/>
                    </a:solidFill>
                    <a:latin typeface="Garamond" panose="02020404030301010803" pitchFamily="18" charset="0"/>
                    <a:ea typeface="Century Gothic" charset="0"/>
                    <a:cs typeface="Century Gothic" charset="0"/>
                  </a:rPr>
                  <a:t>through smuggling of items where value is </a:t>
                </a: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t>transferred across borders</a:t>
                </a:r>
              </a:p>
            </p:txBody>
          </p:sp>
        </p:grpSp>
        <p:grpSp>
          <p:nvGrpSpPr>
            <p:cNvPr id="7" name="Group 6">
              <a:extLst>
                <a:ext uri="{FF2B5EF4-FFF2-40B4-BE49-F238E27FC236}">
                  <a16:creationId xmlns:a16="http://schemas.microsoft.com/office/drawing/2014/main" id="{FCF03AD8-7FC8-4663-BC1F-1DB60EB588E6}"/>
                </a:ext>
              </a:extLst>
            </p:cNvPr>
            <p:cNvGrpSpPr/>
            <p:nvPr/>
          </p:nvGrpSpPr>
          <p:grpSpPr>
            <a:xfrm>
              <a:off x="7784152" y="1713192"/>
              <a:ext cx="2891146" cy="4131364"/>
              <a:chOff x="3427764" y="1713192"/>
              <a:chExt cx="2891146" cy="4131364"/>
            </a:xfrm>
          </p:grpSpPr>
          <p:grpSp>
            <p:nvGrpSpPr>
              <p:cNvPr id="8" name="Group 7">
                <a:extLst>
                  <a:ext uri="{FF2B5EF4-FFF2-40B4-BE49-F238E27FC236}">
                    <a16:creationId xmlns:a16="http://schemas.microsoft.com/office/drawing/2014/main" id="{0F3149BB-50EE-46F2-833D-47FF670D0572}"/>
                  </a:ext>
                </a:extLst>
              </p:cNvPr>
              <p:cNvGrpSpPr/>
              <p:nvPr/>
            </p:nvGrpSpPr>
            <p:grpSpPr>
              <a:xfrm>
                <a:off x="3789110" y="1713192"/>
                <a:ext cx="2168455" cy="2208745"/>
                <a:chOff x="839788" y="1997612"/>
                <a:chExt cx="2351686" cy="2395380"/>
              </a:xfrm>
            </p:grpSpPr>
            <p:sp>
              <p:nvSpPr>
                <p:cNvPr id="10" name="Oval 9">
                  <a:extLst>
                    <a:ext uri="{FF2B5EF4-FFF2-40B4-BE49-F238E27FC236}">
                      <a16:creationId xmlns:a16="http://schemas.microsoft.com/office/drawing/2014/main" id="{6B399D6A-5345-4BC6-B8D6-49F7AEA6345B}"/>
                    </a:ext>
                  </a:extLst>
                </p:cNvPr>
                <p:cNvSpPr/>
                <p:nvPr/>
              </p:nvSpPr>
              <p:spPr>
                <a:xfrm>
                  <a:off x="839788" y="1997612"/>
                  <a:ext cx="2351686" cy="239538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2649A120-3707-4206-9EE8-8CF46DC54A8C}"/>
                    </a:ext>
                  </a:extLst>
                </p:cNvPr>
                <p:cNvSpPr/>
                <p:nvPr/>
              </p:nvSpPr>
              <p:spPr>
                <a:xfrm>
                  <a:off x="922327" y="2092059"/>
                  <a:ext cx="2186609" cy="2206487"/>
                </a:xfrm>
                <a:prstGeom prst="ellipse">
                  <a:avLst/>
                </a:prstGeom>
                <a:solidFill>
                  <a:schemeClr val="bg1"/>
                </a:solidFill>
                <a:ln w="952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9" name="Rectangle 8">
                <a:extLst>
                  <a:ext uri="{FF2B5EF4-FFF2-40B4-BE49-F238E27FC236}">
                    <a16:creationId xmlns:a16="http://schemas.microsoft.com/office/drawing/2014/main" id="{CB3BCA41-72F0-4076-A43D-25EC369771EC}"/>
                  </a:ext>
                </a:extLst>
              </p:cNvPr>
              <p:cNvSpPr/>
              <p:nvPr/>
            </p:nvSpPr>
            <p:spPr>
              <a:xfrm>
                <a:off x="3427764" y="3992002"/>
                <a:ext cx="2891146" cy="1852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t>Use of other means </a:t>
                </a:r>
                <a:b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b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Century Gothic" charset="0"/>
                    <a:cs typeface="Century Gothic" charset="0"/>
                  </a:rPr>
                  <a:t>like Hawala and virtual currencies for terrorism financing is minimal in the Sub-Saharan Africa</a:t>
                </a:r>
              </a:p>
            </p:txBody>
          </p:sp>
        </p:grpSp>
      </p:grpSp>
      <p:pic>
        <p:nvPicPr>
          <p:cNvPr id="20" name="Picture 19">
            <a:extLst>
              <a:ext uri="{FF2B5EF4-FFF2-40B4-BE49-F238E27FC236}">
                <a16:creationId xmlns:a16="http://schemas.microsoft.com/office/drawing/2014/main" id="{D8805632-3912-4A85-9679-368A7B286437}"/>
              </a:ext>
            </a:extLst>
          </p:cNvPr>
          <p:cNvPicPr>
            <a:picLocks noChangeAspect="1"/>
          </p:cNvPicPr>
          <p:nvPr/>
        </p:nvPicPr>
        <p:blipFill>
          <a:blip r:embed="rId2"/>
          <a:stretch>
            <a:fillRect/>
          </a:stretch>
        </p:blipFill>
        <p:spPr>
          <a:xfrm>
            <a:off x="1266808" y="2717296"/>
            <a:ext cx="2142022" cy="777451"/>
          </a:xfrm>
          <a:prstGeom prst="rect">
            <a:avLst/>
          </a:prstGeom>
        </p:spPr>
      </p:pic>
      <p:pic>
        <p:nvPicPr>
          <p:cNvPr id="21" name="Picture 20">
            <a:extLst>
              <a:ext uri="{FF2B5EF4-FFF2-40B4-BE49-F238E27FC236}">
                <a16:creationId xmlns:a16="http://schemas.microsoft.com/office/drawing/2014/main" id="{4A8BF123-2CC6-495D-BC5D-18FEB9ECD79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078299" y="2596995"/>
            <a:ext cx="2275368" cy="1373308"/>
          </a:xfrm>
          <a:prstGeom prst="rect">
            <a:avLst/>
          </a:prstGeom>
        </p:spPr>
      </p:pic>
      <p:pic>
        <p:nvPicPr>
          <p:cNvPr id="22" name="Picture 21">
            <a:extLst>
              <a:ext uri="{FF2B5EF4-FFF2-40B4-BE49-F238E27FC236}">
                <a16:creationId xmlns:a16="http://schemas.microsoft.com/office/drawing/2014/main" id="{1C6978C4-D2D1-4B98-B016-119D6EC390C4}"/>
              </a:ext>
            </a:extLst>
          </p:cNvPr>
          <p:cNvPicPr>
            <a:picLocks noChangeAspect="1"/>
          </p:cNvPicPr>
          <p:nvPr/>
        </p:nvPicPr>
        <p:blipFill>
          <a:blip r:embed="rId4"/>
          <a:stretch>
            <a:fillRect/>
          </a:stretch>
        </p:blipFill>
        <p:spPr>
          <a:xfrm>
            <a:off x="8866178" y="2594398"/>
            <a:ext cx="1588258" cy="1230641"/>
          </a:xfrm>
          <a:prstGeom prst="rect">
            <a:avLst/>
          </a:prstGeom>
        </p:spPr>
      </p:pic>
    </p:spTree>
    <p:extLst>
      <p:ext uri="{BB962C8B-B14F-4D97-AF65-F5344CB8AC3E}">
        <p14:creationId xmlns:p14="http://schemas.microsoft.com/office/powerpoint/2010/main" val="2999905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3E0F1DE-EF6D-4697-AB96-FBA52ED986F5}"/>
              </a:ext>
            </a:extLst>
          </p:cNvPr>
          <p:cNvSpPr>
            <a:spLocks noGrp="1"/>
          </p:cNvSpPr>
          <p:nvPr>
            <p:ph type="title"/>
          </p:nvPr>
        </p:nvSpPr>
        <p:spPr>
          <a:xfrm>
            <a:off x="838200" y="224287"/>
            <a:ext cx="11021704" cy="934489"/>
          </a:xfrm>
        </p:spPr>
        <p:txBody>
          <a:bodyPr>
            <a:normAutofit/>
          </a:bodyPr>
          <a:lstStyle/>
          <a:p>
            <a:r>
              <a:rPr lang="en-US" sz="4000" dirty="0">
                <a:latin typeface="Garamond" panose="02020404030301010803" pitchFamily="18" charset="0"/>
              </a:rPr>
              <a:t>Tools and Techniques to Detect Terrorism Financing </a:t>
            </a:r>
          </a:p>
        </p:txBody>
      </p:sp>
      <p:sp>
        <p:nvSpPr>
          <p:cNvPr id="17" name="Slide Number Placeholder 2">
            <a:extLst>
              <a:ext uri="{FF2B5EF4-FFF2-40B4-BE49-F238E27FC236}">
                <a16:creationId xmlns:a16="http://schemas.microsoft.com/office/drawing/2014/main" id="{8A4DE9E9-A8B2-4F3C-BCAF-78A12A5B598C}"/>
              </a:ext>
            </a:extLst>
          </p:cNvPr>
          <p:cNvSpPr>
            <a:spLocks noGrp="1"/>
          </p:cNvSpPr>
          <p:nvPr>
            <p:ph type="sldNum" sz="quarter" idx="12"/>
          </p:nvPr>
        </p:nvSpPr>
        <p:spPr>
          <a:xfrm>
            <a:off x="923036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C18108-5E28-4A40-9050-B8B5975B12C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C85784D1-2AA8-4504-A1C8-249336E6B2AB}"/>
              </a:ext>
            </a:extLst>
          </p:cNvPr>
          <p:cNvGrpSpPr/>
          <p:nvPr/>
        </p:nvGrpSpPr>
        <p:grpSpPr>
          <a:xfrm>
            <a:off x="838199" y="1009292"/>
            <a:ext cx="10515601" cy="735204"/>
            <a:chOff x="838200" y="901056"/>
            <a:chExt cx="18074297" cy="411956"/>
          </a:xfrm>
        </p:grpSpPr>
        <p:sp>
          <p:nvSpPr>
            <p:cNvPr id="5" name="Text Placeholder 2">
              <a:extLst>
                <a:ext uri="{FF2B5EF4-FFF2-40B4-BE49-F238E27FC236}">
                  <a16:creationId xmlns:a16="http://schemas.microsoft.com/office/drawing/2014/main" id="{E75B9943-8B71-4EEA-B001-266C649AAF63}"/>
                </a:ext>
              </a:extLst>
            </p:cNvPr>
            <p:cNvSpPr txBox="1">
              <a:spLocks/>
            </p:cNvSpPr>
            <p:nvPr/>
          </p:nvSpPr>
          <p:spPr>
            <a:xfrm>
              <a:off x="850900" y="901056"/>
              <a:ext cx="18061597" cy="400903"/>
            </a:xfrm>
            <a:prstGeom prst="rect">
              <a:avLst/>
            </a:prstGeom>
          </p:spPr>
          <p:txBody>
            <a:bodyPr lIns="0"/>
            <a:lstStyle>
              <a:lvl1pPr marL="228600" indent="-228600" algn="l" defTabSz="914400" rtl="0" eaLnBrk="1" latinLnBrk="0" hangingPunct="1">
                <a:lnSpc>
                  <a:spcPct val="120000"/>
                </a:lnSpc>
                <a:spcBef>
                  <a:spcPts val="1000"/>
                </a:spcBef>
                <a:buClr>
                  <a:schemeClr val="tx2"/>
                </a:buClr>
                <a:buFont typeface="Courier New" panose="02070309020205020404" pitchFamily="49" charset="0"/>
                <a:buChar char="o"/>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44546A"/>
                </a:buClr>
                <a:buSzTx/>
                <a:buFont typeface="Courier New" panose="02070309020205020404" pitchFamily="49" charset="0"/>
                <a:buNone/>
                <a:tabLst/>
                <a:defRPr/>
              </a:pPr>
              <a:r>
                <a:rPr kumimoji="0" lang="en-US" sz="1800" b="0" i="0" u="none" strike="noStrike" kern="1200" cap="none" spc="110" normalizeH="0" baseline="0" noProof="0" dirty="0">
                  <a:ln>
                    <a:noFill/>
                  </a:ln>
                  <a:solidFill>
                    <a:srgbClr val="44546A"/>
                  </a:solidFill>
                  <a:effectLst/>
                  <a:uLnTx/>
                  <a:uFillTx/>
                  <a:latin typeface="Garamond" panose="02020404030301010803" pitchFamily="18" charset="0"/>
                  <a:ea typeface="+mn-ea"/>
                  <a:cs typeface="+mn-cs"/>
                </a:rPr>
                <a:t>Technology is useless without the basic knowledge and its implementation. These are:</a:t>
              </a:r>
            </a:p>
          </p:txBody>
        </p:sp>
        <p:cxnSp>
          <p:nvCxnSpPr>
            <p:cNvPr id="6" name="Straight Connector 5">
              <a:extLst>
                <a:ext uri="{FF2B5EF4-FFF2-40B4-BE49-F238E27FC236}">
                  <a16:creationId xmlns:a16="http://schemas.microsoft.com/office/drawing/2014/main" id="{00022C40-3085-4646-ABE7-9367FD493276}"/>
                </a:ext>
              </a:extLst>
            </p:cNvPr>
            <p:cNvCxnSpPr>
              <a:cxnSpLocks/>
            </p:cNvCxnSpPr>
            <p:nvPr/>
          </p:nvCxnSpPr>
          <p:spPr>
            <a:xfrm>
              <a:off x="838200" y="1313012"/>
              <a:ext cx="1807429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 name="Google Shape;137;p30">
            <a:extLst>
              <a:ext uri="{FF2B5EF4-FFF2-40B4-BE49-F238E27FC236}">
                <a16:creationId xmlns:a16="http://schemas.microsoft.com/office/drawing/2014/main" id="{7EA7DF5C-8C3A-496A-9663-900FF5341B12}"/>
              </a:ext>
            </a:extLst>
          </p:cNvPr>
          <p:cNvSpPr/>
          <p:nvPr/>
        </p:nvSpPr>
        <p:spPr>
          <a:xfrm>
            <a:off x="845588" y="1798299"/>
            <a:ext cx="7192943" cy="4452040"/>
          </a:xfrm>
          <a:prstGeom prst="rect">
            <a:avLst/>
          </a:prstGeom>
          <a:solidFill>
            <a:schemeClr val="bg2"/>
          </a:solidFill>
          <a:ln w="19050" cap="flat" cmpd="sng">
            <a:noFill/>
            <a:prstDash val="solid"/>
            <a:round/>
            <a:headEnd type="none" w="sm" len="sm"/>
            <a:tailEnd type="none" w="sm" len="sm"/>
          </a:ln>
        </p:spPr>
        <p:txBody>
          <a:bodyPr spcFirstLastPara="1" wrap="square" lIns="45725" tIns="45725" rIns="45725" bIns="45725" anchor="ctr" anchorCtr="0">
            <a:noAutofit/>
          </a:bodyPr>
          <a:lstStyle/>
          <a:p>
            <a:pPr marL="2365375"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700" b="0" i="0" u="none" strike="noStrike" kern="0" cap="none" spc="0" normalizeH="0" baseline="0" noProof="0" dirty="0">
              <a:ln>
                <a:noFill/>
              </a:ln>
              <a:solidFill>
                <a:srgbClr val="000000">
                  <a:lumMod val="65000"/>
                  <a:lumOff val="35000"/>
                </a:srgbClr>
              </a:solidFill>
              <a:effectLst/>
              <a:uLnTx/>
              <a:uFillTx/>
              <a:latin typeface="Arial"/>
              <a:ea typeface="Arial"/>
              <a:cs typeface="Arial"/>
              <a:sym typeface="Arial"/>
            </a:endParaRPr>
          </a:p>
        </p:txBody>
      </p:sp>
      <p:sp>
        <p:nvSpPr>
          <p:cNvPr id="8" name="Google Shape;137;p30">
            <a:extLst>
              <a:ext uri="{FF2B5EF4-FFF2-40B4-BE49-F238E27FC236}">
                <a16:creationId xmlns:a16="http://schemas.microsoft.com/office/drawing/2014/main" id="{7757211A-17A2-4158-8ED7-B1435E38FCC7}"/>
              </a:ext>
            </a:extLst>
          </p:cNvPr>
          <p:cNvSpPr/>
          <p:nvPr/>
        </p:nvSpPr>
        <p:spPr>
          <a:xfrm>
            <a:off x="4421876" y="1903097"/>
            <a:ext cx="3425588" cy="865495"/>
          </a:xfrm>
          <a:prstGeom prst="rect">
            <a:avLst/>
          </a:prstGeom>
          <a:solidFill>
            <a:schemeClr val="bg1"/>
          </a:solidFill>
          <a:ln w="6350" cap="flat" cmpd="sng">
            <a:noFill/>
            <a:prstDash val="solid"/>
            <a:round/>
            <a:headEnd type="none" w="sm" len="sm"/>
            <a:tailEnd type="none" w="sm" len="sm"/>
          </a:ln>
        </p:spPr>
        <p:txBody>
          <a:bodyPr spcFirstLastPara="1" wrap="square" lIns="108000" tIns="45725" rIns="108000" bIns="45725" anchor="ctr" anchorCtr="0">
            <a:noAutofit/>
          </a:bodyPr>
          <a:lstStyle/>
          <a:p>
            <a:pPr marL="12700" marR="0" lvl="0" indent="0" algn="l" defTabSz="457200" rtl="0" eaLnBrk="1" fontAlgn="auto" latinLnBrk="0" hangingPunct="1">
              <a:lnSpc>
                <a:spcPct val="100000"/>
              </a:lnSpc>
              <a:spcBef>
                <a:spcPts val="0"/>
              </a:spcBef>
              <a:spcAft>
                <a:spcPts val="300"/>
              </a:spcAft>
              <a:buClr>
                <a:srgbClr val="000000"/>
              </a:buClr>
              <a:buSzTx/>
              <a:buFontTx/>
              <a:buNone/>
              <a:tabLst/>
              <a:defRPr/>
            </a:pPr>
            <a:r>
              <a:rPr kumimoji="0" lang="en-GB" sz="20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Sound AML programme</a:t>
            </a:r>
          </a:p>
        </p:txBody>
      </p:sp>
      <p:sp>
        <p:nvSpPr>
          <p:cNvPr id="9" name="Google Shape;137;p30">
            <a:extLst>
              <a:ext uri="{FF2B5EF4-FFF2-40B4-BE49-F238E27FC236}">
                <a16:creationId xmlns:a16="http://schemas.microsoft.com/office/drawing/2014/main" id="{BFE9D8FD-9CEA-40D5-AA2D-7F7D43C15CE3}"/>
              </a:ext>
            </a:extLst>
          </p:cNvPr>
          <p:cNvSpPr/>
          <p:nvPr/>
        </p:nvSpPr>
        <p:spPr>
          <a:xfrm>
            <a:off x="8270543" y="1719618"/>
            <a:ext cx="3113400" cy="4452040"/>
          </a:xfrm>
          <a:prstGeom prst="rect">
            <a:avLst/>
          </a:prstGeom>
          <a:noFill/>
          <a:ln w="6350" cap="flat" cmpd="sng">
            <a:solidFill>
              <a:schemeClr val="bg2">
                <a:lumMod val="90000"/>
              </a:schemeClr>
            </a:solidFill>
            <a:prstDash val="solid"/>
            <a:round/>
            <a:headEnd type="none" w="sm" len="sm"/>
            <a:tailEnd type="none" w="sm" len="sm"/>
          </a:ln>
        </p:spPr>
        <p:txBody>
          <a:bodyPr spcFirstLastPara="1" wrap="square" lIns="45725" tIns="45725" rIns="45725" bIns="45725" anchor="ctr" anchorCtr="0">
            <a:noAutofit/>
          </a:bodyPr>
          <a:lstStyle/>
          <a:p>
            <a:pPr marL="2365375"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700" b="0" i="0" u="none" strike="noStrike" kern="0" cap="none" spc="0" normalizeH="0" baseline="0" noProof="0" dirty="0">
              <a:ln>
                <a:noFill/>
              </a:ln>
              <a:solidFill>
                <a:srgbClr val="000000">
                  <a:lumMod val="65000"/>
                  <a:lumOff val="35000"/>
                </a:srgbClr>
              </a:solidFill>
              <a:effectLst/>
              <a:uLnTx/>
              <a:uFillTx/>
              <a:latin typeface="Arial"/>
              <a:ea typeface="Arial"/>
              <a:cs typeface="Arial"/>
              <a:sym typeface="Arial"/>
            </a:endParaRPr>
          </a:p>
        </p:txBody>
      </p:sp>
      <p:sp>
        <p:nvSpPr>
          <p:cNvPr id="10" name="Rectangle 9">
            <a:extLst>
              <a:ext uri="{FF2B5EF4-FFF2-40B4-BE49-F238E27FC236}">
                <a16:creationId xmlns:a16="http://schemas.microsoft.com/office/drawing/2014/main" id="{D215546D-F993-4264-9F81-76C7F235CDF3}"/>
              </a:ext>
            </a:extLst>
          </p:cNvPr>
          <p:cNvSpPr/>
          <p:nvPr/>
        </p:nvSpPr>
        <p:spPr>
          <a:xfrm>
            <a:off x="8274756" y="1754874"/>
            <a:ext cx="3115733" cy="36933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Main key control is:</a:t>
            </a:r>
          </a:p>
        </p:txBody>
      </p:sp>
      <p:sp>
        <p:nvSpPr>
          <p:cNvPr id="11" name="Google Shape;137;p30">
            <a:extLst>
              <a:ext uri="{FF2B5EF4-FFF2-40B4-BE49-F238E27FC236}">
                <a16:creationId xmlns:a16="http://schemas.microsoft.com/office/drawing/2014/main" id="{1E194CF4-521A-40D6-A60A-011712680768}"/>
              </a:ext>
            </a:extLst>
          </p:cNvPr>
          <p:cNvSpPr/>
          <p:nvPr/>
        </p:nvSpPr>
        <p:spPr>
          <a:xfrm>
            <a:off x="4421876" y="2963708"/>
            <a:ext cx="3425588" cy="865495"/>
          </a:xfrm>
          <a:prstGeom prst="rect">
            <a:avLst/>
          </a:prstGeom>
          <a:solidFill>
            <a:schemeClr val="bg1"/>
          </a:solidFill>
          <a:ln w="6350" cap="flat" cmpd="sng">
            <a:noFill/>
            <a:prstDash val="solid"/>
            <a:round/>
            <a:headEnd type="none" w="sm" len="sm"/>
            <a:tailEnd type="none" w="sm" len="sm"/>
          </a:ln>
        </p:spPr>
        <p:txBody>
          <a:bodyPr spcFirstLastPara="1" wrap="square" lIns="108000" tIns="45725" rIns="108000" bIns="45725" anchor="ctr" anchorCtr="0">
            <a:noAutofit/>
          </a:bodyPr>
          <a:lstStyle/>
          <a:p>
            <a:pPr marL="12700" marR="0" lvl="0" indent="0" algn="l" defTabSz="457200" rtl="0" eaLnBrk="1" fontAlgn="auto" latinLnBrk="0" hangingPunct="1">
              <a:lnSpc>
                <a:spcPct val="100000"/>
              </a:lnSpc>
              <a:spcBef>
                <a:spcPts val="0"/>
              </a:spcBef>
              <a:spcAft>
                <a:spcPts val="300"/>
              </a:spcAft>
              <a:buClr>
                <a:srgbClr val="000000"/>
              </a:buClr>
              <a:buSzTx/>
              <a:buFontTx/>
              <a:buNone/>
              <a:tabLst/>
              <a:defRPr/>
            </a:pPr>
            <a:r>
              <a:rPr kumimoji="0" lang="en-GB" sz="20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Risk assessment capturing inherent risks, controls and residual risks</a:t>
            </a:r>
          </a:p>
        </p:txBody>
      </p:sp>
      <p:sp>
        <p:nvSpPr>
          <p:cNvPr id="12" name="Google Shape;137;p30">
            <a:extLst>
              <a:ext uri="{FF2B5EF4-FFF2-40B4-BE49-F238E27FC236}">
                <a16:creationId xmlns:a16="http://schemas.microsoft.com/office/drawing/2014/main" id="{7215DD78-5D85-4F6D-821D-CF758753881F}"/>
              </a:ext>
            </a:extLst>
          </p:cNvPr>
          <p:cNvSpPr/>
          <p:nvPr/>
        </p:nvSpPr>
        <p:spPr>
          <a:xfrm>
            <a:off x="4421876" y="4024319"/>
            <a:ext cx="3425588" cy="865495"/>
          </a:xfrm>
          <a:prstGeom prst="rect">
            <a:avLst/>
          </a:prstGeom>
          <a:solidFill>
            <a:schemeClr val="bg1"/>
          </a:solidFill>
          <a:ln w="6350" cap="flat" cmpd="sng">
            <a:noFill/>
            <a:prstDash val="solid"/>
            <a:round/>
            <a:headEnd type="none" w="sm" len="sm"/>
            <a:tailEnd type="none" w="sm" len="sm"/>
          </a:ln>
        </p:spPr>
        <p:txBody>
          <a:bodyPr spcFirstLastPara="1" wrap="square" lIns="108000" tIns="45725" rIns="108000" bIns="45725" anchor="ctr" anchorCtr="0">
            <a:noAutofit/>
          </a:bodyPr>
          <a:lstStyle/>
          <a:p>
            <a:pPr marL="12700" marR="0" lvl="0" indent="0" algn="l" defTabSz="457200" rtl="0" eaLnBrk="1" fontAlgn="auto" latinLnBrk="0" hangingPunct="1">
              <a:lnSpc>
                <a:spcPct val="100000"/>
              </a:lnSpc>
              <a:spcBef>
                <a:spcPts val="0"/>
              </a:spcBef>
              <a:spcAft>
                <a:spcPts val="300"/>
              </a:spcAft>
              <a:buClr>
                <a:srgbClr val="000000"/>
              </a:buClr>
              <a:buSzTx/>
              <a:buFontTx/>
              <a:buNone/>
              <a:tabLst/>
              <a:defRPr/>
            </a:pPr>
            <a:r>
              <a:rPr kumimoji="0" lang="en-GB" sz="20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Partnerships with law enforcement/FIU and regulators</a:t>
            </a:r>
          </a:p>
        </p:txBody>
      </p:sp>
      <p:sp>
        <p:nvSpPr>
          <p:cNvPr id="13" name="Google Shape;137;p30">
            <a:extLst>
              <a:ext uri="{FF2B5EF4-FFF2-40B4-BE49-F238E27FC236}">
                <a16:creationId xmlns:a16="http://schemas.microsoft.com/office/drawing/2014/main" id="{8D1CD5B6-FF52-4FC0-A8C4-BF5ADBA7D3DC}"/>
              </a:ext>
            </a:extLst>
          </p:cNvPr>
          <p:cNvSpPr/>
          <p:nvPr/>
        </p:nvSpPr>
        <p:spPr>
          <a:xfrm>
            <a:off x="4421876" y="5084929"/>
            <a:ext cx="3425588" cy="865495"/>
          </a:xfrm>
          <a:prstGeom prst="rect">
            <a:avLst/>
          </a:prstGeom>
          <a:solidFill>
            <a:schemeClr val="bg1"/>
          </a:solidFill>
          <a:ln w="6350" cap="flat" cmpd="sng">
            <a:noFill/>
            <a:prstDash val="solid"/>
            <a:round/>
            <a:headEnd type="none" w="sm" len="sm"/>
            <a:tailEnd type="none" w="sm" len="sm"/>
          </a:ln>
        </p:spPr>
        <p:txBody>
          <a:bodyPr spcFirstLastPara="1" wrap="square" lIns="108000" tIns="45725" rIns="108000" bIns="45725" anchor="ctr" anchorCtr="0">
            <a:noAutofit/>
          </a:bodyPr>
          <a:lstStyle/>
          <a:p>
            <a:pPr marL="12700" marR="0" lvl="0" indent="0" algn="l" defTabSz="457200" rtl="0" eaLnBrk="1" fontAlgn="auto" latinLnBrk="0" hangingPunct="1">
              <a:lnSpc>
                <a:spcPct val="100000"/>
              </a:lnSpc>
              <a:spcBef>
                <a:spcPts val="0"/>
              </a:spcBef>
              <a:spcAft>
                <a:spcPts val="300"/>
              </a:spcAft>
              <a:buClr>
                <a:srgbClr val="000000"/>
              </a:buClr>
              <a:buSzTx/>
              <a:buFontTx/>
              <a:buNone/>
              <a:tabLst/>
              <a:defRPr/>
            </a:pPr>
            <a:r>
              <a:rPr kumimoji="0" lang="en-GB" sz="20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Sound audit function and compliance functions</a:t>
            </a:r>
          </a:p>
        </p:txBody>
      </p:sp>
      <p:pic>
        <p:nvPicPr>
          <p:cNvPr id="14" name="Picture 13">
            <a:extLst>
              <a:ext uri="{FF2B5EF4-FFF2-40B4-BE49-F238E27FC236}">
                <a16:creationId xmlns:a16="http://schemas.microsoft.com/office/drawing/2014/main" id="{1EC3E020-3D90-4759-93CE-F5B4D1C144CE}"/>
              </a:ext>
            </a:extLst>
          </p:cNvPr>
          <p:cNvPicPr>
            <a:picLocks noChangeAspect="1"/>
          </p:cNvPicPr>
          <p:nvPr/>
        </p:nvPicPr>
        <p:blipFill>
          <a:blip r:embed="rId2"/>
          <a:stretch>
            <a:fillRect/>
          </a:stretch>
        </p:blipFill>
        <p:spPr>
          <a:xfrm>
            <a:off x="8591356" y="2325512"/>
            <a:ext cx="2465810" cy="3322723"/>
          </a:xfrm>
          <a:prstGeom prst="rect">
            <a:avLst/>
          </a:prstGeom>
        </p:spPr>
      </p:pic>
      <p:sp>
        <p:nvSpPr>
          <p:cNvPr id="15" name="Rectangle 14">
            <a:extLst>
              <a:ext uri="{FF2B5EF4-FFF2-40B4-BE49-F238E27FC236}">
                <a16:creationId xmlns:a16="http://schemas.microsoft.com/office/drawing/2014/main" id="{EDEF9ED2-EF9F-4935-AEA7-C46BA727C9D7}"/>
              </a:ext>
            </a:extLst>
          </p:cNvPr>
          <p:cNvSpPr/>
          <p:nvPr/>
        </p:nvSpPr>
        <p:spPr>
          <a:xfrm>
            <a:off x="8286043" y="5773046"/>
            <a:ext cx="3104446" cy="400110"/>
          </a:xfrm>
          <a:prstGeom prst="rect">
            <a:avLst/>
          </a:prstGeom>
        </p:spPr>
        <p:txBody>
          <a:bodyPr wrap="square">
            <a:spAutoFit/>
          </a:bodyPr>
          <a:lstStyle/>
          <a:p>
            <a:pPr marL="11113" marR="0" lvl="1"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Transaction Monitoring </a:t>
            </a:r>
          </a:p>
        </p:txBody>
      </p:sp>
      <p:pic>
        <p:nvPicPr>
          <p:cNvPr id="16" name="Picture 15">
            <a:extLst>
              <a:ext uri="{FF2B5EF4-FFF2-40B4-BE49-F238E27FC236}">
                <a16:creationId xmlns:a16="http://schemas.microsoft.com/office/drawing/2014/main" id="{33A92A81-E439-4D2E-A13F-B57E874613DD}"/>
              </a:ext>
            </a:extLst>
          </p:cNvPr>
          <p:cNvPicPr>
            <a:picLocks noChangeAspect="1"/>
          </p:cNvPicPr>
          <p:nvPr/>
        </p:nvPicPr>
        <p:blipFill>
          <a:blip r:embed="rId3"/>
          <a:stretch>
            <a:fillRect/>
          </a:stretch>
        </p:blipFill>
        <p:spPr>
          <a:xfrm>
            <a:off x="1014079" y="1929188"/>
            <a:ext cx="3244696" cy="4059946"/>
          </a:xfrm>
          <a:prstGeom prst="rect">
            <a:avLst/>
          </a:prstGeom>
        </p:spPr>
      </p:pic>
    </p:spTree>
    <p:extLst>
      <p:ext uri="{BB962C8B-B14F-4D97-AF65-F5344CB8AC3E}">
        <p14:creationId xmlns:p14="http://schemas.microsoft.com/office/powerpoint/2010/main" val="1371733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498E8A-265D-4278-8BD1-B042AF1071C3}"/>
              </a:ext>
            </a:extLst>
          </p:cNvPr>
          <p:cNvSpPr>
            <a:spLocks noGrp="1"/>
          </p:cNvSpPr>
          <p:nvPr>
            <p:ph type="title"/>
          </p:nvPr>
        </p:nvSpPr>
        <p:spPr>
          <a:xfrm>
            <a:off x="838200" y="302978"/>
            <a:ext cx="11353800" cy="959765"/>
          </a:xfrm>
        </p:spPr>
        <p:txBody>
          <a:bodyPr>
            <a:noAutofit/>
          </a:bodyPr>
          <a:lstStyle/>
          <a:p>
            <a:r>
              <a:rPr lang="en-US" sz="3600" dirty="0">
                <a:latin typeface="Garamond" panose="02020404030301010803" pitchFamily="18" charset="0"/>
              </a:rPr>
              <a:t>Automating Transaction Monitoring Systems (Key Element)</a:t>
            </a:r>
            <a:endParaRPr lang="en-NG" sz="3600" dirty="0">
              <a:latin typeface="Garamond" panose="02020404030301010803" pitchFamily="18" charset="0"/>
            </a:endParaRPr>
          </a:p>
        </p:txBody>
      </p:sp>
      <p:sp>
        <p:nvSpPr>
          <p:cNvPr id="15" name="Slide Number Placeholder 2">
            <a:extLst>
              <a:ext uri="{FF2B5EF4-FFF2-40B4-BE49-F238E27FC236}">
                <a16:creationId xmlns:a16="http://schemas.microsoft.com/office/drawing/2014/main" id="{B400910E-77E2-4795-8228-E77929E80DF0}"/>
              </a:ext>
            </a:extLst>
          </p:cNvPr>
          <p:cNvSpPr>
            <a:spLocks noGrp="1"/>
          </p:cNvSpPr>
          <p:nvPr>
            <p:ph type="sldNum" sz="quarter" idx="12"/>
          </p:nvPr>
        </p:nvSpPr>
        <p:spPr>
          <a:xfrm>
            <a:off x="923036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C18108-5E28-4A40-9050-B8B5975B12C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Google Shape;137;p30">
            <a:extLst>
              <a:ext uri="{FF2B5EF4-FFF2-40B4-BE49-F238E27FC236}">
                <a16:creationId xmlns:a16="http://schemas.microsoft.com/office/drawing/2014/main" id="{66FE2BB0-94AD-4EFA-9217-5722930A7ED3}"/>
              </a:ext>
            </a:extLst>
          </p:cNvPr>
          <p:cNvSpPr/>
          <p:nvPr/>
        </p:nvSpPr>
        <p:spPr>
          <a:xfrm>
            <a:off x="845588" y="1715911"/>
            <a:ext cx="3393903" cy="4413427"/>
          </a:xfrm>
          <a:prstGeom prst="rect">
            <a:avLst/>
          </a:prstGeom>
          <a:solidFill>
            <a:schemeClr val="bg2"/>
          </a:solidFill>
          <a:ln w="19050" cap="flat" cmpd="sng">
            <a:noFill/>
            <a:prstDash val="solid"/>
            <a:round/>
            <a:headEnd type="none" w="sm" len="sm"/>
            <a:tailEnd type="none" w="sm" len="sm"/>
          </a:ln>
        </p:spPr>
        <p:txBody>
          <a:bodyPr spcFirstLastPara="1" wrap="square" lIns="45725" tIns="45725" rIns="45725" bIns="45725" anchor="ctr" anchorCtr="0">
            <a:noAutofit/>
          </a:bodyPr>
          <a:lstStyle/>
          <a:p>
            <a:pPr marL="2365375"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700" b="0" i="0" u="none" strike="noStrike" kern="0" cap="none" spc="0" normalizeH="0" baseline="0" noProof="0" dirty="0">
              <a:ln>
                <a:noFill/>
              </a:ln>
              <a:solidFill>
                <a:srgbClr val="000000">
                  <a:lumMod val="65000"/>
                  <a:lumOff val="35000"/>
                </a:srgbClr>
              </a:solidFill>
              <a:effectLst/>
              <a:uLnTx/>
              <a:uFillTx/>
              <a:latin typeface="Arial"/>
              <a:ea typeface="Arial"/>
              <a:cs typeface="Arial"/>
              <a:sym typeface="Arial"/>
            </a:endParaRPr>
          </a:p>
        </p:txBody>
      </p:sp>
      <p:sp>
        <p:nvSpPr>
          <p:cNvPr id="5" name="Google Shape;137;p30">
            <a:extLst>
              <a:ext uri="{FF2B5EF4-FFF2-40B4-BE49-F238E27FC236}">
                <a16:creationId xmlns:a16="http://schemas.microsoft.com/office/drawing/2014/main" id="{6A89AB13-86C1-470E-9C15-6975D9457787}"/>
              </a:ext>
            </a:extLst>
          </p:cNvPr>
          <p:cNvSpPr/>
          <p:nvPr/>
        </p:nvSpPr>
        <p:spPr>
          <a:xfrm>
            <a:off x="4411573" y="1715912"/>
            <a:ext cx="6940640" cy="974914"/>
          </a:xfrm>
          <a:prstGeom prst="rect">
            <a:avLst/>
          </a:prstGeom>
          <a:noFill/>
          <a:ln w="6350" cap="flat" cmpd="sng">
            <a:solidFill>
              <a:schemeClr val="bg2">
                <a:lumMod val="90000"/>
              </a:schemeClr>
            </a:solidFill>
            <a:prstDash val="solid"/>
            <a:round/>
            <a:headEnd type="none" w="sm" len="sm"/>
            <a:tailEnd type="none" w="sm" len="sm"/>
          </a:ln>
        </p:spPr>
        <p:txBody>
          <a:bodyPr spcFirstLastPara="1" wrap="square" lIns="45725" tIns="45725" rIns="45725" bIns="45725" anchor="ctr" anchorCtr="0">
            <a:noAutofit/>
          </a:bodyPr>
          <a:lstStyle/>
          <a:p>
            <a:pPr marL="1022350" marR="0" lvl="0" indent="-11113" algn="l" defTabSz="457200" rtl="0" eaLnBrk="1" fontAlgn="auto" latinLnBrk="0" hangingPunct="1">
              <a:lnSpc>
                <a:spcPct val="100000"/>
              </a:lnSpc>
              <a:spcBef>
                <a:spcPts val="0"/>
              </a:spcBef>
              <a:spcAft>
                <a:spcPts val="0"/>
              </a:spcAft>
              <a:buClr>
                <a:srgbClr val="000000"/>
              </a:buClr>
              <a:buSzTx/>
              <a:buFontTx/>
              <a:buNone/>
              <a:tabLst/>
              <a:defRPr/>
            </a:pP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Arial"/>
                <a:cs typeface="Arial"/>
                <a:sym typeface="Arial"/>
              </a:rPr>
              <a:t>Of specific sectors already identified as vulnerable for </a:t>
            </a:r>
            <a:b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Arial"/>
                <a:cs typeface="Arial"/>
                <a:sym typeface="Arial"/>
              </a:rPr>
            </a:b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Arial"/>
                <a:cs typeface="Arial"/>
                <a:sym typeface="Arial"/>
              </a:rPr>
              <a:t>terrorist financing</a:t>
            </a:r>
          </a:p>
          <a:p>
            <a:pPr marL="1292225" marR="0" lvl="0" indent="-280988" algn="l" defTabSz="457200" rtl="0" eaLnBrk="1" fontAlgn="auto" latinLnBrk="0" hangingPunct="1">
              <a:lnSpc>
                <a:spcPct val="100000"/>
              </a:lnSpc>
              <a:spcBef>
                <a:spcPts val="0"/>
              </a:spcBef>
              <a:spcAft>
                <a:spcPts val="0"/>
              </a:spcAft>
              <a:buClr>
                <a:srgbClr val="44546A"/>
              </a:buClr>
              <a:buSzTx/>
              <a:buFont typeface="Courier New" panose="02070309020205020404" pitchFamily="49" charset="0"/>
              <a:buChar char="o"/>
              <a:tabLst/>
              <a:defRPr/>
            </a:pP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Arial"/>
                <a:cs typeface="Arial"/>
                <a:sym typeface="Arial"/>
              </a:rPr>
              <a:t>NPOs, DNFBPs, etc</a:t>
            </a:r>
          </a:p>
        </p:txBody>
      </p:sp>
      <p:grpSp>
        <p:nvGrpSpPr>
          <p:cNvPr id="6" name="Group 5">
            <a:extLst>
              <a:ext uri="{FF2B5EF4-FFF2-40B4-BE49-F238E27FC236}">
                <a16:creationId xmlns:a16="http://schemas.microsoft.com/office/drawing/2014/main" id="{0C7D51C7-7309-4778-9E56-45CF5C7DFF49}"/>
              </a:ext>
            </a:extLst>
          </p:cNvPr>
          <p:cNvGrpSpPr/>
          <p:nvPr/>
        </p:nvGrpSpPr>
        <p:grpSpPr>
          <a:xfrm>
            <a:off x="838199" y="1188058"/>
            <a:ext cx="10515601" cy="400903"/>
            <a:chOff x="838200" y="901056"/>
            <a:chExt cx="18074297" cy="411956"/>
          </a:xfrm>
        </p:grpSpPr>
        <p:sp>
          <p:nvSpPr>
            <p:cNvPr id="7" name="Text Placeholder 2">
              <a:extLst>
                <a:ext uri="{FF2B5EF4-FFF2-40B4-BE49-F238E27FC236}">
                  <a16:creationId xmlns:a16="http://schemas.microsoft.com/office/drawing/2014/main" id="{616A271B-988D-468B-9D30-14D4C580BDFC}"/>
                </a:ext>
              </a:extLst>
            </p:cNvPr>
            <p:cNvSpPr txBox="1">
              <a:spLocks/>
            </p:cNvSpPr>
            <p:nvPr/>
          </p:nvSpPr>
          <p:spPr>
            <a:xfrm>
              <a:off x="850900" y="901056"/>
              <a:ext cx="18061597" cy="400903"/>
            </a:xfrm>
            <a:prstGeom prst="rect">
              <a:avLst/>
            </a:prstGeom>
          </p:spPr>
          <p:txBody>
            <a:bodyPr lIns="0"/>
            <a:lstStyle>
              <a:lvl1pPr marL="228600" indent="-228600" algn="l" defTabSz="914400" rtl="0" eaLnBrk="1" latinLnBrk="0" hangingPunct="1">
                <a:lnSpc>
                  <a:spcPct val="120000"/>
                </a:lnSpc>
                <a:spcBef>
                  <a:spcPts val="1000"/>
                </a:spcBef>
                <a:buClr>
                  <a:schemeClr val="tx2"/>
                </a:buClr>
                <a:buFont typeface="Courier New" panose="02070309020205020404" pitchFamily="49" charset="0"/>
                <a:buChar char="o"/>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44546A"/>
                </a:buClr>
                <a:buSzTx/>
                <a:buFont typeface="Courier New" panose="02070309020205020404" pitchFamily="49" charset="0"/>
                <a:buNone/>
                <a:tabLst/>
                <a:defRPr/>
              </a:pPr>
              <a:r>
                <a:rPr kumimoji="0" lang="en-US" sz="1800" b="0" i="0" u="none" strike="noStrike" kern="1200" cap="none" spc="110" normalizeH="0" baseline="0" noProof="0" dirty="0">
                  <a:ln>
                    <a:noFill/>
                  </a:ln>
                  <a:solidFill>
                    <a:srgbClr val="44546A"/>
                  </a:solidFill>
                  <a:effectLst/>
                  <a:uLnTx/>
                  <a:uFillTx/>
                  <a:latin typeface="Garamond" panose="02020404030301010803" pitchFamily="18" charset="0"/>
                  <a:ea typeface="+mn-ea"/>
                  <a:cs typeface="+mn-cs"/>
                </a:rPr>
                <a:t>Continuous transaction monitoring</a:t>
              </a:r>
              <a:r>
                <a:rPr kumimoji="0" lang="en-US" sz="1800" b="0" i="0" u="none" strike="noStrike" kern="1200" cap="none" spc="110" normalizeH="0" baseline="0" noProof="0" dirty="0">
                  <a:ln>
                    <a:noFill/>
                  </a:ln>
                  <a:solidFill>
                    <a:srgbClr val="44546A"/>
                  </a:solidFill>
                  <a:effectLst/>
                  <a:uLnTx/>
                  <a:uFillTx/>
                  <a:latin typeface="Century Gothic" charset="0"/>
                  <a:ea typeface="+mn-ea"/>
                  <a:cs typeface="+mn-cs"/>
                </a:rPr>
                <a:t>:</a:t>
              </a:r>
            </a:p>
          </p:txBody>
        </p:sp>
        <p:cxnSp>
          <p:nvCxnSpPr>
            <p:cNvPr id="8" name="Straight Connector 7">
              <a:extLst>
                <a:ext uri="{FF2B5EF4-FFF2-40B4-BE49-F238E27FC236}">
                  <a16:creationId xmlns:a16="http://schemas.microsoft.com/office/drawing/2014/main" id="{44DCDA8B-5323-417B-A73F-8598A75A95EE}"/>
                </a:ext>
              </a:extLst>
            </p:cNvPr>
            <p:cNvCxnSpPr>
              <a:cxnSpLocks/>
            </p:cNvCxnSpPr>
            <p:nvPr/>
          </p:nvCxnSpPr>
          <p:spPr>
            <a:xfrm>
              <a:off x="838200" y="1313012"/>
              <a:ext cx="1807429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9" name="Google Shape;137;p30">
            <a:extLst>
              <a:ext uri="{FF2B5EF4-FFF2-40B4-BE49-F238E27FC236}">
                <a16:creationId xmlns:a16="http://schemas.microsoft.com/office/drawing/2014/main" id="{66DC9296-1E94-4383-B1DF-DBC9EE55E4B9}"/>
              </a:ext>
            </a:extLst>
          </p:cNvPr>
          <p:cNvSpPr/>
          <p:nvPr/>
        </p:nvSpPr>
        <p:spPr>
          <a:xfrm>
            <a:off x="4411573" y="2832904"/>
            <a:ext cx="6940640" cy="2178755"/>
          </a:xfrm>
          <a:prstGeom prst="rect">
            <a:avLst/>
          </a:prstGeom>
          <a:noFill/>
          <a:ln w="6350" cap="flat" cmpd="sng">
            <a:solidFill>
              <a:schemeClr val="bg2">
                <a:lumMod val="90000"/>
              </a:schemeClr>
            </a:solidFill>
            <a:prstDash val="solid"/>
            <a:round/>
            <a:headEnd type="none" w="sm" len="sm"/>
            <a:tailEnd type="none" w="sm" len="sm"/>
          </a:ln>
        </p:spPr>
        <p:txBody>
          <a:bodyPr spcFirstLastPara="1" wrap="square" lIns="45725" tIns="45725" rIns="45725" bIns="45725" anchor="ctr" anchorCtr="0">
            <a:noAutofit/>
          </a:bodyPr>
          <a:lstStyle/>
          <a:p>
            <a:pPr marL="1022350" marR="0" lvl="0" indent="-11113" algn="l" defTabSz="457200" rtl="0" eaLnBrk="1" fontAlgn="auto" latinLnBrk="0" hangingPunct="1">
              <a:lnSpc>
                <a:spcPct val="100000"/>
              </a:lnSpc>
              <a:spcBef>
                <a:spcPts val="0"/>
              </a:spcBef>
              <a:spcAft>
                <a:spcPts val="0"/>
              </a:spcAft>
              <a:buClr>
                <a:srgbClr val="000000"/>
              </a:buClr>
              <a:buSzTx/>
              <a:buFontTx/>
              <a:buNone/>
              <a:tabLst/>
              <a:defRPr/>
            </a:pP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Arial"/>
                <a:cs typeface="Arial"/>
                <a:sym typeface="Arial"/>
              </a:rPr>
              <a:t>Of products – software providers can offer to proactively detect payments indicative of terrorism </a:t>
            </a:r>
          </a:p>
          <a:p>
            <a:pPr marL="1292225" marR="0" lvl="0" indent="-280988" algn="l" defTabSz="457200" rtl="0" eaLnBrk="1" fontAlgn="auto" latinLnBrk="0" hangingPunct="1">
              <a:lnSpc>
                <a:spcPct val="100000"/>
              </a:lnSpc>
              <a:spcBef>
                <a:spcPts val="0"/>
              </a:spcBef>
              <a:spcAft>
                <a:spcPts val="0"/>
              </a:spcAft>
              <a:buClr>
                <a:srgbClr val="44546A"/>
              </a:buClr>
              <a:buSzTx/>
              <a:buFont typeface="Courier New" panose="02070309020205020404" pitchFamily="49" charset="0"/>
              <a:buChar char="o"/>
              <a:tabLst/>
              <a:defRPr/>
            </a:pP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Wire transfers or alternative remittances</a:t>
            </a:r>
          </a:p>
          <a:p>
            <a:pPr marL="1292225" marR="0" lvl="0" indent="-280988" algn="l" defTabSz="457200" rtl="0" eaLnBrk="1" fontAlgn="auto" latinLnBrk="0" hangingPunct="1">
              <a:lnSpc>
                <a:spcPct val="100000"/>
              </a:lnSpc>
              <a:spcBef>
                <a:spcPts val="0"/>
              </a:spcBef>
              <a:spcAft>
                <a:spcPts val="0"/>
              </a:spcAft>
              <a:buClr>
                <a:srgbClr val="44546A"/>
              </a:buClr>
              <a:buSzTx/>
              <a:buFont typeface="Courier New" panose="02070309020205020404" pitchFamily="49" charset="0"/>
              <a:buChar char="o"/>
              <a:tabLst/>
              <a:defRPr/>
            </a:pP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Conventional transfer mechanisms: Account </a:t>
            </a:r>
            <a:b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b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to account (intrabank and Interbank) </a:t>
            </a:r>
          </a:p>
          <a:p>
            <a:pPr marL="1292225" marR="0" lvl="0" indent="-280988" algn="l" defTabSz="457200" rtl="0" eaLnBrk="1" fontAlgn="auto" latinLnBrk="0" hangingPunct="1">
              <a:lnSpc>
                <a:spcPct val="100000"/>
              </a:lnSpc>
              <a:spcBef>
                <a:spcPts val="0"/>
              </a:spcBef>
              <a:spcAft>
                <a:spcPts val="0"/>
              </a:spcAft>
              <a:buClr>
                <a:srgbClr val="44546A"/>
              </a:buClr>
              <a:buSzTx/>
              <a:buFont typeface="Courier New" panose="02070309020205020404" pitchFamily="49" charset="0"/>
              <a:buChar char="o"/>
              <a:tabLst/>
              <a:defRPr/>
            </a:pP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Other transfer mechanisms systems: WUMT, </a:t>
            </a:r>
            <a:b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b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Moneygram, RIA, etc</a:t>
            </a:r>
          </a:p>
          <a:p>
            <a:pPr marL="1292225" marR="0" lvl="0" indent="-280988" algn="l" defTabSz="457200" rtl="0" eaLnBrk="1" fontAlgn="auto" latinLnBrk="0" hangingPunct="1">
              <a:lnSpc>
                <a:spcPct val="100000"/>
              </a:lnSpc>
              <a:spcBef>
                <a:spcPts val="0"/>
              </a:spcBef>
              <a:spcAft>
                <a:spcPts val="0"/>
              </a:spcAft>
              <a:buClr>
                <a:srgbClr val="44546A"/>
              </a:buClr>
              <a:buSzTx/>
              <a:buFont typeface="Courier New" panose="02070309020205020404" pitchFamily="49" charset="0"/>
              <a:buChar char="o"/>
              <a:tabLst/>
              <a:defRPr/>
            </a:pP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Alternative remittance systems: Hawala, Hundi, </a:t>
            </a:r>
            <a:b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b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etc, others (where they are regulated)</a:t>
            </a:r>
          </a:p>
        </p:txBody>
      </p:sp>
      <p:sp>
        <p:nvSpPr>
          <p:cNvPr id="10" name="Google Shape;137;p30">
            <a:extLst>
              <a:ext uri="{FF2B5EF4-FFF2-40B4-BE49-F238E27FC236}">
                <a16:creationId xmlns:a16="http://schemas.microsoft.com/office/drawing/2014/main" id="{38BF29F2-4D56-48F5-99ED-D89AE114D0CD}"/>
              </a:ext>
            </a:extLst>
          </p:cNvPr>
          <p:cNvSpPr/>
          <p:nvPr/>
        </p:nvSpPr>
        <p:spPr>
          <a:xfrm>
            <a:off x="4411573" y="5153738"/>
            <a:ext cx="6940640" cy="975600"/>
          </a:xfrm>
          <a:prstGeom prst="rect">
            <a:avLst/>
          </a:prstGeom>
          <a:noFill/>
          <a:ln w="6350" cap="flat" cmpd="sng">
            <a:solidFill>
              <a:schemeClr val="bg2">
                <a:lumMod val="90000"/>
              </a:schemeClr>
            </a:solidFill>
            <a:prstDash val="solid"/>
            <a:round/>
            <a:headEnd type="none" w="sm" len="sm"/>
            <a:tailEnd type="none" w="sm" len="sm"/>
          </a:ln>
        </p:spPr>
        <p:txBody>
          <a:bodyPr spcFirstLastPara="1" wrap="square" lIns="45725" tIns="45725" rIns="45725" bIns="45725" anchor="ctr" anchorCtr="0">
            <a:noAutofit/>
          </a:bodyPr>
          <a:lstStyle/>
          <a:p>
            <a:pPr marL="1292225" marR="0" lvl="0" indent="-214313" algn="l" defTabSz="457200" rtl="0" eaLnBrk="1" fontAlgn="auto" latinLnBrk="0" hangingPunct="1">
              <a:lnSpc>
                <a:spcPct val="100000"/>
              </a:lnSpc>
              <a:spcBef>
                <a:spcPts val="0"/>
              </a:spcBef>
              <a:spcAft>
                <a:spcPts val="0"/>
              </a:spcAft>
              <a:buClr>
                <a:srgbClr val="000000"/>
              </a:buClr>
              <a:buSzTx/>
              <a:buFontTx/>
              <a:buNone/>
              <a:tabLst/>
              <a:defRPr/>
            </a:pP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Arial"/>
                <a:cs typeface="Arial"/>
                <a:sym typeface="Arial"/>
              </a:rPr>
              <a:t>Exchanges and custodians</a:t>
            </a:r>
          </a:p>
          <a:p>
            <a:pPr marL="1292225" marR="0" lvl="0" indent="-214313" algn="l" defTabSz="457200" rtl="0" eaLnBrk="1" fontAlgn="auto" latinLnBrk="0" hangingPunct="1">
              <a:lnSpc>
                <a:spcPct val="100000"/>
              </a:lnSpc>
              <a:spcBef>
                <a:spcPts val="0"/>
              </a:spcBef>
              <a:spcAft>
                <a:spcPts val="0"/>
              </a:spcAft>
              <a:buClr>
                <a:srgbClr val="44546A"/>
              </a:buClr>
              <a:buSzTx/>
              <a:buFont typeface="Courier New" panose="02070309020205020404" pitchFamily="49" charset="0"/>
              <a:buChar char="o"/>
              <a:tabLst/>
              <a:defRPr/>
            </a:pP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Crypto-currency exchanges</a:t>
            </a:r>
          </a:p>
          <a:p>
            <a:pPr marL="1292225" marR="0" lvl="0" indent="-214313" algn="l" defTabSz="457200" rtl="0" eaLnBrk="1" fontAlgn="auto" latinLnBrk="0" hangingPunct="1">
              <a:lnSpc>
                <a:spcPct val="100000"/>
              </a:lnSpc>
              <a:spcBef>
                <a:spcPts val="0"/>
              </a:spcBef>
              <a:spcAft>
                <a:spcPts val="0"/>
              </a:spcAft>
              <a:buClr>
                <a:srgbClr val="44546A"/>
              </a:buClr>
              <a:buSzTx/>
              <a:buFont typeface="System Font Regular"/>
              <a:buChar char="–"/>
              <a:tabLst/>
              <a:defRPr/>
            </a:pP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Who is being paid? Who is buying, who is selling and </a:t>
            </a:r>
            <a:b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br>
            <a:r>
              <a:rPr kumimoji="0" lang="en-GB" sz="1600" b="0" i="0" u="none" strike="noStrike" kern="0" cap="none" spc="0" normalizeH="0" baseline="0" noProof="0" dirty="0">
                <a:ln>
                  <a:noFill/>
                </a:ln>
                <a:solidFill>
                  <a:prstClr val="black"/>
                </a:solidFill>
                <a:effectLst/>
                <a:uLnTx/>
                <a:uFillTx/>
                <a:latin typeface="Garamond" panose="02020404030301010803" pitchFamily="18" charset="0"/>
                <a:ea typeface="+mn-ea"/>
                <a:cs typeface="Arial"/>
                <a:sym typeface="Arial"/>
              </a:rPr>
              <a:t>who is paying etc</a:t>
            </a:r>
          </a:p>
        </p:txBody>
      </p:sp>
      <p:pic>
        <p:nvPicPr>
          <p:cNvPr id="11" name="Picture 10">
            <a:extLst>
              <a:ext uri="{FF2B5EF4-FFF2-40B4-BE49-F238E27FC236}">
                <a16:creationId xmlns:a16="http://schemas.microsoft.com/office/drawing/2014/main" id="{36CF9C0A-E1F3-49BB-A88D-16FE7D6B5445}"/>
              </a:ext>
            </a:extLst>
          </p:cNvPr>
          <p:cNvPicPr>
            <a:picLocks noChangeAspect="1"/>
          </p:cNvPicPr>
          <p:nvPr/>
        </p:nvPicPr>
        <p:blipFill>
          <a:blip r:embed="rId2"/>
          <a:stretch>
            <a:fillRect/>
          </a:stretch>
        </p:blipFill>
        <p:spPr>
          <a:xfrm>
            <a:off x="1068299" y="2473350"/>
            <a:ext cx="2927968" cy="2941358"/>
          </a:xfrm>
          <a:prstGeom prst="rect">
            <a:avLst/>
          </a:prstGeom>
        </p:spPr>
      </p:pic>
      <p:pic>
        <p:nvPicPr>
          <p:cNvPr id="12" name="Picture 11">
            <a:extLst>
              <a:ext uri="{FF2B5EF4-FFF2-40B4-BE49-F238E27FC236}">
                <a16:creationId xmlns:a16="http://schemas.microsoft.com/office/drawing/2014/main" id="{C2D2DCB6-0C3C-4BA4-B5FC-B7D7BAB8793B}"/>
              </a:ext>
            </a:extLst>
          </p:cNvPr>
          <p:cNvPicPr>
            <a:picLocks noChangeAspect="1"/>
          </p:cNvPicPr>
          <p:nvPr/>
        </p:nvPicPr>
        <p:blipFill>
          <a:blip r:embed="rId3"/>
          <a:stretch>
            <a:fillRect/>
          </a:stretch>
        </p:blipFill>
        <p:spPr>
          <a:xfrm>
            <a:off x="4622801" y="1878508"/>
            <a:ext cx="603956" cy="645264"/>
          </a:xfrm>
          <a:prstGeom prst="rect">
            <a:avLst/>
          </a:prstGeom>
        </p:spPr>
      </p:pic>
      <p:pic>
        <p:nvPicPr>
          <p:cNvPr id="13" name="Picture 12">
            <a:extLst>
              <a:ext uri="{FF2B5EF4-FFF2-40B4-BE49-F238E27FC236}">
                <a16:creationId xmlns:a16="http://schemas.microsoft.com/office/drawing/2014/main" id="{A5118A8A-780D-4E50-A1CF-481256DE288B}"/>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4617311" y="5232238"/>
            <a:ext cx="496556" cy="901016"/>
          </a:xfrm>
          <a:prstGeom prst="rect">
            <a:avLst/>
          </a:prstGeom>
        </p:spPr>
      </p:pic>
      <p:pic>
        <p:nvPicPr>
          <p:cNvPr id="14" name="Picture 13">
            <a:extLst>
              <a:ext uri="{FF2B5EF4-FFF2-40B4-BE49-F238E27FC236}">
                <a16:creationId xmlns:a16="http://schemas.microsoft.com/office/drawing/2014/main" id="{37144792-EB84-46B5-8183-DC3C05683CEA}"/>
              </a:ext>
            </a:extLst>
          </p:cNvPr>
          <p:cNvPicPr>
            <a:picLocks noChangeAspect="1"/>
          </p:cNvPicPr>
          <p:nvPr/>
        </p:nvPicPr>
        <p:blipFill>
          <a:blip r:embed="rId5"/>
          <a:stretch>
            <a:fillRect/>
          </a:stretch>
        </p:blipFill>
        <p:spPr>
          <a:xfrm flipH="1">
            <a:off x="4515494" y="3567289"/>
            <a:ext cx="799456" cy="704144"/>
          </a:xfrm>
          <a:prstGeom prst="rect">
            <a:avLst/>
          </a:prstGeom>
        </p:spPr>
      </p:pic>
    </p:spTree>
    <p:extLst>
      <p:ext uri="{BB962C8B-B14F-4D97-AF65-F5344CB8AC3E}">
        <p14:creationId xmlns:p14="http://schemas.microsoft.com/office/powerpoint/2010/main" val="475589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E133038-88C6-4437-B46A-5A6C7F4A553E}"/>
              </a:ext>
            </a:extLst>
          </p:cNvPr>
          <p:cNvSpPr>
            <a:spLocks noGrp="1"/>
          </p:cNvSpPr>
          <p:nvPr>
            <p:ph type="title"/>
          </p:nvPr>
        </p:nvSpPr>
        <p:spPr>
          <a:xfrm>
            <a:off x="838200" y="198408"/>
            <a:ext cx="10515600" cy="989650"/>
          </a:xfrm>
        </p:spPr>
        <p:txBody>
          <a:bodyPr>
            <a:normAutofit/>
          </a:bodyPr>
          <a:lstStyle/>
          <a:p>
            <a:r>
              <a:rPr lang="en-US" sz="3600" dirty="0">
                <a:latin typeface="Garamond" panose="02020404030301010803" pitchFamily="18" charset="0"/>
              </a:rPr>
              <a:t>Identifying Patterns Indicative of Terrorist Financing</a:t>
            </a:r>
            <a:endParaRPr lang="en-NG" sz="3600" dirty="0">
              <a:latin typeface="Garamond" panose="02020404030301010803" pitchFamily="18" charset="0"/>
            </a:endParaRPr>
          </a:p>
        </p:txBody>
      </p:sp>
      <p:sp>
        <p:nvSpPr>
          <p:cNvPr id="21" name="Slide Number Placeholder 2">
            <a:extLst>
              <a:ext uri="{FF2B5EF4-FFF2-40B4-BE49-F238E27FC236}">
                <a16:creationId xmlns:a16="http://schemas.microsoft.com/office/drawing/2014/main" id="{701CE940-D920-44CB-81D9-AF0BF1020D88}"/>
              </a:ext>
            </a:extLst>
          </p:cNvPr>
          <p:cNvSpPr>
            <a:spLocks noGrp="1"/>
          </p:cNvSpPr>
          <p:nvPr>
            <p:ph type="sldNum" sz="quarter" idx="12"/>
          </p:nvPr>
        </p:nvSpPr>
        <p:spPr>
          <a:xfrm>
            <a:off x="923036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C18108-5E28-4A40-9050-B8B5975B12C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Google Shape;137;p30">
            <a:extLst>
              <a:ext uri="{FF2B5EF4-FFF2-40B4-BE49-F238E27FC236}">
                <a16:creationId xmlns:a16="http://schemas.microsoft.com/office/drawing/2014/main" id="{702EA9E1-17B3-40D4-B97E-10F11B4EDBC6}"/>
              </a:ext>
            </a:extLst>
          </p:cNvPr>
          <p:cNvSpPr/>
          <p:nvPr/>
        </p:nvSpPr>
        <p:spPr>
          <a:xfrm>
            <a:off x="845588" y="1715911"/>
            <a:ext cx="3393903" cy="4413427"/>
          </a:xfrm>
          <a:prstGeom prst="rect">
            <a:avLst/>
          </a:prstGeom>
          <a:noFill/>
          <a:ln w="6350" cap="flat" cmpd="sng">
            <a:solidFill>
              <a:schemeClr val="bg2">
                <a:lumMod val="90000"/>
              </a:schemeClr>
            </a:solidFill>
            <a:prstDash val="solid"/>
            <a:round/>
            <a:headEnd type="none" w="sm" len="sm"/>
            <a:tailEnd type="none" w="sm" len="sm"/>
          </a:ln>
        </p:spPr>
        <p:txBody>
          <a:bodyPr spcFirstLastPara="1" wrap="square" lIns="45725" tIns="45725" rIns="45725" bIns="45725" anchor="ctr" anchorCtr="0">
            <a:noAutofit/>
          </a:bodyPr>
          <a:lstStyle/>
          <a:p>
            <a:pPr marL="2365375"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700" b="0" i="0" u="none" strike="noStrike" kern="0" cap="none" spc="0" normalizeH="0" baseline="0" noProof="0" dirty="0">
              <a:ln>
                <a:noFill/>
              </a:ln>
              <a:solidFill>
                <a:srgbClr val="000000">
                  <a:lumMod val="65000"/>
                  <a:lumOff val="35000"/>
                </a:srgbClr>
              </a:solidFill>
              <a:effectLst/>
              <a:uLnTx/>
              <a:uFillTx/>
              <a:latin typeface="Arial"/>
              <a:ea typeface="Arial"/>
              <a:cs typeface="Arial"/>
              <a:sym typeface="Arial"/>
            </a:endParaRPr>
          </a:p>
        </p:txBody>
      </p:sp>
      <p:sp>
        <p:nvSpPr>
          <p:cNvPr id="5" name="Google Shape;137;p30">
            <a:extLst>
              <a:ext uri="{FF2B5EF4-FFF2-40B4-BE49-F238E27FC236}">
                <a16:creationId xmlns:a16="http://schemas.microsoft.com/office/drawing/2014/main" id="{89391287-6A4C-46B9-B9AC-B506B9660A27}"/>
              </a:ext>
            </a:extLst>
          </p:cNvPr>
          <p:cNvSpPr/>
          <p:nvPr/>
        </p:nvSpPr>
        <p:spPr>
          <a:xfrm>
            <a:off x="4411573" y="1715911"/>
            <a:ext cx="6940640" cy="1008000"/>
          </a:xfrm>
          <a:prstGeom prst="rect">
            <a:avLst/>
          </a:prstGeom>
          <a:solidFill>
            <a:schemeClr val="bg2"/>
          </a:solidFill>
          <a:ln w="6350" cap="flat" cmpd="sng">
            <a:noFill/>
            <a:prstDash val="solid"/>
            <a:round/>
            <a:headEnd type="none" w="sm" len="sm"/>
            <a:tailEnd type="none" w="sm" len="sm"/>
          </a:ln>
        </p:spPr>
        <p:txBody>
          <a:bodyPr spcFirstLastPara="1" wrap="square" lIns="45725" tIns="45725" rIns="45725" bIns="45725" anchor="ctr" anchorCtr="0">
            <a:noAutofit/>
          </a:bodyPr>
          <a:lstStyle/>
          <a:p>
            <a:pPr marL="1022350" marR="0" lvl="0" indent="-11113" algn="l" defTabSz="457200" rtl="0" eaLnBrk="1" fontAlgn="auto" latinLnBrk="0" hangingPunct="1">
              <a:lnSpc>
                <a:spcPct val="100000"/>
              </a:lnSpc>
              <a:spcBef>
                <a:spcPts val="0"/>
              </a:spcBef>
              <a:spcAft>
                <a:spcPts val="0"/>
              </a:spcAft>
              <a:buClr>
                <a:srgbClr val="000000"/>
              </a:buClr>
              <a:buSzTx/>
              <a:buFontTx/>
              <a:buNone/>
              <a:tabLst/>
              <a:defRPr/>
            </a:pPr>
            <a:r>
              <a:rPr kumimoji="0" lang="en-GB" sz="2000" b="0" i="0" u="none" strike="noStrike" kern="0" cap="none" spc="0" normalizeH="0" baseline="0" noProof="0" dirty="0">
                <a:ln>
                  <a:noFill/>
                </a:ln>
                <a:solidFill>
                  <a:prstClr val="black"/>
                </a:solidFill>
                <a:effectLst/>
                <a:uLnTx/>
                <a:uFillTx/>
                <a:latin typeface="Garamond" panose="02020404030301010803" pitchFamily="18" charset="0"/>
                <a:ea typeface="Arial"/>
                <a:cs typeface="Arial"/>
                <a:sym typeface="Arial"/>
              </a:rPr>
              <a:t>Transactions that fall just under reporting thresholds</a:t>
            </a:r>
          </a:p>
        </p:txBody>
      </p:sp>
      <p:grpSp>
        <p:nvGrpSpPr>
          <p:cNvPr id="6" name="Group 5">
            <a:extLst>
              <a:ext uri="{FF2B5EF4-FFF2-40B4-BE49-F238E27FC236}">
                <a16:creationId xmlns:a16="http://schemas.microsoft.com/office/drawing/2014/main" id="{B9B93077-16F1-49A9-8CE6-A4E3F7970511}"/>
              </a:ext>
            </a:extLst>
          </p:cNvPr>
          <p:cNvGrpSpPr/>
          <p:nvPr/>
        </p:nvGrpSpPr>
        <p:grpSpPr>
          <a:xfrm>
            <a:off x="838199" y="1188058"/>
            <a:ext cx="10515601" cy="400903"/>
            <a:chOff x="838200" y="901056"/>
            <a:chExt cx="18074297" cy="411956"/>
          </a:xfrm>
        </p:grpSpPr>
        <p:sp>
          <p:nvSpPr>
            <p:cNvPr id="7" name="Text Placeholder 2">
              <a:extLst>
                <a:ext uri="{FF2B5EF4-FFF2-40B4-BE49-F238E27FC236}">
                  <a16:creationId xmlns:a16="http://schemas.microsoft.com/office/drawing/2014/main" id="{A6DEC1DD-EB4E-4800-9988-00742E7DDFDF}"/>
                </a:ext>
              </a:extLst>
            </p:cNvPr>
            <p:cNvSpPr txBox="1">
              <a:spLocks/>
            </p:cNvSpPr>
            <p:nvPr/>
          </p:nvSpPr>
          <p:spPr>
            <a:xfrm>
              <a:off x="850900" y="901056"/>
              <a:ext cx="18061597" cy="400903"/>
            </a:xfrm>
            <a:prstGeom prst="rect">
              <a:avLst/>
            </a:prstGeom>
          </p:spPr>
          <p:txBody>
            <a:bodyPr lIns="0" anchor="b" anchorCtr="0"/>
            <a:lstStyle>
              <a:lvl1pPr marL="228600" indent="-228600" algn="l" defTabSz="914400" rtl="0" eaLnBrk="1" latinLnBrk="0" hangingPunct="1">
                <a:lnSpc>
                  <a:spcPct val="120000"/>
                </a:lnSpc>
                <a:spcBef>
                  <a:spcPts val="1000"/>
                </a:spcBef>
                <a:buClr>
                  <a:schemeClr val="tx2"/>
                </a:buClr>
                <a:buFont typeface="Courier New" panose="02070309020205020404" pitchFamily="49" charset="0"/>
                <a:buChar char="o"/>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44546A"/>
                </a:buClr>
                <a:buSzTx/>
                <a:buFont typeface="Courier New" panose="02070309020205020404" pitchFamily="49" charset="0"/>
                <a:buNone/>
                <a:tabLst/>
                <a:defRPr/>
              </a:pPr>
              <a:r>
                <a:rPr kumimoji="0" lang="en-US" sz="1800" b="0" i="0" u="none" strike="noStrike" kern="1200" cap="none" spc="110" normalizeH="0" baseline="0" noProof="0" dirty="0">
                  <a:ln>
                    <a:noFill/>
                  </a:ln>
                  <a:solidFill>
                    <a:srgbClr val="44546A"/>
                  </a:solidFill>
                  <a:effectLst/>
                  <a:uLnTx/>
                  <a:uFillTx/>
                  <a:latin typeface="Garamond" panose="02020404030301010803" pitchFamily="18" charset="0"/>
                  <a:ea typeface="+mn-ea"/>
                  <a:cs typeface="+mn-cs"/>
                </a:rPr>
                <a:t>For higher risk customers, the following indicators may be additionally applied</a:t>
              </a:r>
            </a:p>
          </p:txBody>
        </p:sp>
        <p:cxnSp>
          <p:nvCxnSpPr>
            <p:cNvPr id="8" name="Straight Connector 7">
              <a:extLst>
                <a:ext uri="{FF2B5EF4-FFF2-40B4-BE49-F238E27FC236}">
                  <a16:creationId xmlns:a16="http://schemas.microsoft.com/office/drawing/2014/main" id="{1614FF83-3377-487C-8405-86E46259A54F}"/>
                </a:ext>
              </a:extLst>
            </p:cNvPr>
            <p:cNvCxnSpPr>
              <a:cxnSpLocks/>
            </p:cNvCxnSpPr>
            <p:nvPr/>
          </p:nvCxnSpPr>
          <p:spPr>
            <a:xfrm>
              <a:off x="838200" y="1313012"/>
              <a:ext cx="1807429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pic>
        <p:nvPicPr>
          <p:cNvPr id="9" name="Picture 8">
            <a:extLst>
              <a:ext uri="{FF2B5EF4-FFF2-40B4-BE49-F238E27FC236}">
                <a16:creationId xmlns:a16="http://schemas.microsoft.com/office/drawing/2014/main" id="{0F423848-842D-428C-82E5-575709E17FBD}"/>
              </a:ext>
            </a:extLst>
          </p:cNvPr>
          <p:cNvPicPr>
            <a:picLocks noChangeAspect="1"/>
          </p:cNvPicPr>
          <p:nvPr/>
        </p:nvPicPr>
        <p:blipFill>
          <a:blip r:embed="rId2"/>
          <a:stretch>
            <a:fillRect/>
          </a:stretch>
        </p:blipFill>
        <p:spPr>
          <a:xfrm>
            <a:off x="1079923" y="2409148"/>
            <a:ext cx="2925233" cy="2592535"/>
          </a:xfrm>
          <a:prstGeom prst="rect">
            <a:avLst/>
          </a:prstGeom>
        </p:spPr>
      </p:pic>
      <p:sp>
        <p:nvSpPr>
          <p:cNvPr id="10" name="Google Shape;137;p30">
            <a:extLst>
              <a:ext uri="{FF2B5EF4-FFF2-40B4-BE49-F238E27FC236}">
                <a16:creationId xmlns:a16="http://schemas.microsoft.com/office/drawing/2014/main" id="{BBBD7DE3-B6E9-4487-8E80-925251563C44}"/>
              </a:ext>
            </a:extLst>
          </p:cNvPr>
          <p:cNvSpPr/>
          <p:nvPr/>
        </p:nvSpPr>
        <p:spPr>
          <a:xfrm>
            <a:off x="4411573" y="2851053"/>
            <a:ext cx="6940640" cy="1008000"/>
          </a:xfrm>
          <a:prstGeom prst="rect">
            <a:avLst/>
          </a:prstGeom>
          <a:solidFill>
            <a:schemeClr val="bg2"/>
          </a:solidFill>
          <a:ln w="6350" cap="flat" cmpd="sng">
            <a:noFill/>
            <a:prstDash val="solid"/>
            <a:round/>
            <a:headEnd type="none" w="sm" len="sm"/>
            <a:tailEnd type="none" w="sm" len="sm"/>
          </a:ln>
        </p:spPr>
        <p:txBody>
          <a:bodyPr spcFirstLastPara="1" wrap="square" lIns="45725" tIns="45725" rIns="45725" bIns="45725" anchor="ctr" anchorCtr="0">
            <a:noAutofit/>
          </a:bodyPr>
          <a:lstStyle/>
          <a:p>
            <a:pPr marL="1022350" marR="0" lvl="0" indent="-11113" algn="l" defTabSz="457200" rtl="0" eaLnBrk="1" fontAlgn="auto" latinLnBrk="0" hangingPunct="1">
              <a:lnSpc>
                <a:spcPct val="100000"/>
              </a:lnSpc>
              <a:spcBef>
                <a:spcPts val="0"/>
              </a:spcBef>
              <a:spcAft>
                <a:spcPts val="0"/>
              </a:spcAft>
              <a:buClr>
                <a:srgbClr val="000000"/>
              </a:buClr>
              <a:buSzTx/>
              <a:buFontTx/>
              <a:buNone/>
              <a:tabLst/>
              <a:defRPr/>
            </a:pPr>
            <a:r>
              <a:rPr kumimoji="0" lang="en-GB" sz="2000" b="0" i="0" u="none" strike="noStrike" kern="0" cap="none" spc="0" normalizeH="0" baseline="0" noProof="0" dirty="0">
                <a:ln>
                  <a:noFill/>
                </a:ln>
                <a:solidFill>
                  <a:prstClr val="black"/>
                </a:solidFill>
                <a:effectLst/>
                <a:uLnTx/>
                <a:uFillTx/>
                <a:latin typeface="Garamond" panose="02020404030301010803" pitchFamily="18" charset="0"/>
                <a:ea typeface="Arial"/>
                <a:cs typeface="Arial"/>
                <a:sym typeface="Arial"/>
              </a:rPr>
              <a:t>Once a composite risk score is produced, revisit </a:t>
            </a:r>
            <a:br>
              <a:rPr kumimoji="0" lang="en-GB" sz="2000" b="0" i="0" u="none" strike="noStrike" kern="0" cap="none" spc="0" normalizeH="0" baseline="0" noProof="0" dirty="0">
                <a:ln>
                  <a:noFill/>
                </a:ln>
                <a:solidFill>
                  <a:prstClr val="black"/>
                </a:solidFill>
                <a:effectLst/>
                <a:uLnTx/>
                <a:uFillTx/>
                <a:latin typeface="Garamond" panose="02020404030301010803" pitchFamily="18" charset="0"/>
                <a:ea typeface="Arial"/>
                <a:cs typeface="Arial"/>
                <a:sym typeface="Arial"/>
              </a:rPr>
            </a:br>
            <a:r>
              <a:rPr kumimoji="0" lang="en-GB" sz="2000" b="0" i="0" u="none" strike="noStrike" kern="0" cap="none" spc="0" normalizeH="0" baseline="0" noProof="0" dirty="0">
                <a:ln>
                  <a:noFill/>
                </a:ln>
                <a:solidFill>
                  <a:prstClr val="black"/>
                </a:solidFill>
                <a:effectLst/>
                <a:uLnTx/>
                <a:uFillTx/>
                <a:latin typeface="Garamond" panose="02020404030301010803" pitchFamily="18" charset="0"/>
                <a:ea typeface="Arial"/>
                <a:cs typeface="Arial"/>
                <a:sym typeface="Arial"/>
              </a:rPr>
              <a:t>the risk score using any transactional history</a:t>
            </a:r>
          </a:p>
        </p:txBody>
      </p:sp>
      <p:sp>
        <p:nvSpPr>
          <p:cNvPr id="11" name="Google Shape;137;p30">
            <a:extLst>
              <a:ext uri="{FF2B5EF4-FFF2-40B4-BE49-F238E27FC236}">
                <a16:creationId xmlns:a16="http://schemas.microsoft.com/office/drawing/2014/main" id="{16631156-B40E-44A6-A2CC-8ED6436BD8F3}"/>
              </a:ext>
            </a:extLst>
          </p:cNvPr>
          <p:cNvSpPr/>
          <p:nvPr/>
        </p:nvSpPr>
        <p:spPr>
          <a:xfrm>
            <a:off x="4411573" y="3986195"/>
            <a:ext cx="6940640" cy="1008000"/>
          </a:xfrm>
          <a:prstGeom prst="rect">
            <a:avLst/>
          </a:prstGeom>
          <a:solidFill>
            <a:schemeClr val="bg2"/>
          </a:solidFill>
          <a:ln w="6350" cap="flat" cmpd="sng">
            <a:noFill/>
            <a:prstDash val="solid"/>
            <a:round/>
            <a:headEnd type="none" w="sm" len="sm"/>
            <a:tailEnd type="none" w="sm" len="sm"/>
          </a:ln>
        </p:spPr>
        <p:txBody>
          <a:bodyPr spcFirstLastPara="1" wrap="square" lIns="45725" tIns="45725" rIns="45725" bIns="45725" anchor="ctr" anchorCtr="0">
            <a:noAutofit/>
          </a:bodyPr>
          <a:lstStyle/>
          <a:p>
            <a:pPr marL="1022350" marR="0" lvl="0" indent="-11113" algn="l" defTabSz="457200" rtl="0" eaLnBrk="1" fontAlgn="auto" latinLnBrk="0" hangingPunct="1">
              <a:lnSpc>
                <a:spcPct val="100000"/>
              </a:lnSpc>
              <a:spcBef>
                <a:spcPts val="0"/>
              </a:spcBef>
              <a:spcAft>
                <a:spcPts val="0"/>
              </a:spcAft>
              <a:buClr>
                <a:srgbClr val="000000"/>
              </a:buClr>
              <a:buSzTx/>
              <a:buFontTx/>
              <a:buNone/>
              <a:tabLst/>
              <a:defRPr/>
            </a:pPr>
            <a:r>
              <a:rPr kumimoji="0" lang="en-GB" sz="2000" b="0" i="0" u="none" strike="noStrike" kern="0" cap="none" spc="0" normalizeH="0" baseline="0" noProof="0" dirty="0">
                <a:ln>
                  <a:noFill/>
                </a:ln>
                <a:solidFill>
                  <a:prstClr val="black"/>
                </a:solidFill>
                <a:effectLst/>
                <a:uLnTx/>
                <a:uFillTx/>
                <a:latin typeface="Garamond" panose="02020404030301010803" pitchFamily="18" charset="0"/>
                <a:ea typeface="Arial"/>
                <a:cs typeface="Arial"/>
                <a:sym typeface="Arial"/>
              </a:rPr>
              <a:t>Continually and automatically monitor and update risk ratings without human intervention</a:t>
            </a:r>
          </a:p>
        </p:txBody>
      </p:sp>
      <p:sp>
        <p:nvSpPr>
          <p:cNvPr id="12" name="Google Shape;137;p30">
            <a:extLst>
              <a:ext uri="{FF2B5EF4-FFF2-40B4-BE49-F238E27FC236}">
                <a16:creationId xmlns:a16="http://schemas.microsoft.com/office/drawing/2014/main" id="{A83AFB40-D308-4710-810E-4A43D52F0F7A}"/>
              </a:ext>
            </a:extLst>
          </p:cNvPr>
          <p:cNvSpPr/>
          <p:nvPr/>
        </p:nvSpPr>
        <p:spPr>
          <a:xfrm>
            <a:off x="4411573" y="5121338"/>
            <a:ext cx="6940640" cy="1008000"/>
          </a:xfrm>
          <a:prstGeom prst="rect">
            <a:avLst/>
          </a:prstGeom>
          <a:solidFill>
            <a:schemeClr val="bg2"/>
          </a:solidFill>
          <a:ln w="6350" cap="flat" cmpd="sng">
            <a:noFill/>
            <a:prstDash val="solid"/>
            <a:round/>
            <a:headEnd type="none" w="sm" len="sm"/>
            <a:tailEnd type="none" w="sm" len="sm"/>
          </a:ln>
        </p:spPr>
        <p:txBody>
          <a:bodyPr spcFirstLastPara="1" wrap="square" lIns="45725" tIns="45725" rIns="45725" bIns="45725" anchor="ctr" anchorCtr="0">
            <a:noAutofit/>
          </a:bodyPr>
          <a:lstStyle/>
          <a:p>
            <a:pPr marL="1022350" marR="0" lvl="0" indent="-11113" algn="l" defTabSz="457200" rtl="0" eaLnBrk="1" fontAlgn="auto" latinLnBrk="0" hangingPunct="1">
              <a:lnSpc>
                <a:spcPct val="100000"/>
              </a:lnSpc>
              <a:spcBef>
                <a:spcPts val="0"/>
              </a:spcBef>
              <a:spcAft>
                <a:spcPts val="0"/>
              </a:spcAft>
              <a:buClr>
                <a:srgbClr val="000000"/>
              </a:buClr>
              <a:buSzTx/>
              <a:buFontTx/>
              <a:buNone/>
              <a:tabLst/>
              <a:defRPr/>
            </a:pPr>
            <a:r>
              <a:rPr kumimoji="0" lang="en-GB" sz="2000" b="0" i="0" u="none" strike="noStrike" kern="0" cap="none" spc="0" normalizeH="0" baseline="0" noProof="0" dirty="0">
                <a:ln>
                  <a:noFill/>
                </a:ln>
                <a:solidFill>
                  <a:prstClr val="black"/>
                </a:solidFill>
                <a:effectLst/>
                <a:uLnTx/>
                <a:uFillTx/>
                <a:latin typeface="Garamond" panose="02020404030301010803" pitchFamily="18" charset="0"/>
                <a:ea typeface="Arial"/>
                <a:cs typeface="Arial"/>
                <a:sym typeface="Arial"/>
              </a:rPr>
              <a:t>Where risk scores change, these should be investigated as alerts</a:t>
            </a:r>
          </a:p>
        </p:txBody>
      </p:sp>
      <p:sp>
        <p:nvSpPr>
          <p:cNvPr id="13" name="Oval 12">
            <a:extLst>
              <a:ext uri="{FF2B5EF4-FFF2-40B4-BE49-F238E27FC236}">
                <a16:creationId xmlns:a16="http://schemas.microsoft.com/office/drawing/2014/main" id="{6AB7FB8A-9771-4276-AB67-45A177E7B3D6}"/>
              </a:ext>
            </a:extLst>
          </p:cNvPr>
          <p:cNvSpPr/>
          <p:nvPr/>
        </p:nvSpPr>
        <p:spPr>
          <a:xfrm>
            <a:off x="4526844" y="1853022"/>
            <a:ext cx="733778" cy="733778"/>
          </a:xfrm>
          <a:prstGeom prst="ellipse">
            <a:avLst/>
          </a:prstGeom>
          <a:solidFill>
            <a:schemeClr val="bg1"/>
          </a:solidFill>
          <a:ln w="63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0D8FE31-905F-4483-9A9C-52FD7D8D2910}"/>
              </a:ext>
            </a:extLst>
          </p:cNvPr>
          <p:cNvSpPr/>
          <p:nvPr/>
        </p:nvSpPr>
        <p:spPr>
          <a:xfrm>
            <a:off x="4526844" y="2988164"/>
            <a:ext cx="733778" cy="733778"/>
          </a:xfrm>
          <a:prstGeom prst="ellipse">
            <a:avLst/>
          </a:prstGeom>
          <a:solidFill>
            <a:schemeClr val="bg1"/>
          </a:solidFill>
          <a:ln w="63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6A65EC94-652F-4669-B947-9012B66B4FDB}"/>
              </a:ext>
            </a:extLst>
          </p:cNvPr>
          <p:cNvSpPr/>
          <p:nvPr/>
        </p:nvSpPr>
        <p:spPr>
          <a:xfrm>
            <a:off x="4526844" y="4123306"/>
            <a:ext cx="733778" cy="733778"/>
          </a:xfrm>
          <a:prstGeom prst="ellipse">
            <a:avLst/>
          </a:prstGeom>
          <a:solidFill>
            <a:schemeClr val="bg1"/>
          </a:solidFill>
          <a:ln w="63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AA143BE2-3B56-40FD-86D5-1FAF91E563A6}"/>
              </a:ext>
            </a:extLst>
          </p:cNvPr>
          <p:cNvSpPr/>
          <p:nvPr/>
        </p:nvSpPr>
        <p:spPr>
          <a:xfrm>
            <a:off x="4526844" y="5258449"/>
            <a:ext cx="733778" cy="733778"/>
          </a:xfrm>
          <a:prstGeom prst="ellipse">
            <a:avLst/>
          </a:prstGeom>
          <a:solidFill>
            <a:schemeClr val="bg1"/>
          </a:solidFill>
          <a:ln w="63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E15E119C-D66D-4EA0-A1B2-97B3EA40A9AB}"/>
              </a:ext>
            </a:extLst>
          </p:cNvPr>
          <p:cNvPicPr>
            <a:picLocks noChangeAspect="1"/>
          </p:cNvPicPr>
          <p:nvPr/>
        </p:nvPicPr>
        <p:blipFill>
          <a:blip r:embed="rId3"/>
          <a:stretch>
            <a:fillRect/>
          </a:stretch>
        </p:blipFill>
        <p:spPr>
          <a:xfrm>
            <a:off x="4639028" y="5404835"/>
            <a:ext cx="509411" cy="477753"/>
          </a:xfrm>
          <a:prstGeom prst="rect">
            <a:avLst/>
          </a:prstGeom>
        </p:spPr>
      </p:pic>
      <p:pic>
        <p:nvPicPr>
          <p:cNvPr id="18" name="Picture 17">
            <a:extLst>
              <a:ext uri="{FF2B5EF4-FFF2-40B4-BE49-F238E27FC236}">
                <a16:creationId xmlns:a16="http://schemas.microsoft.com/office/drawing/2014/main" id="{92B17967-4F27-4F37-B03A-A83B39F8A5C9}"/>
              </a:ext>
            </a:extLst>
          </p:cNvPr>
          <p:cNvPicPr>
            <a:picLocks noChangeAspect="1"/>
          </p:cNvPicPr>
          <p:nvPr/>
        </p:nvPicPr>
        <p:blipFill>
          <a:blip r:embed="rId4"/>
          <a:stretch>
            <a:fillRect/>
          </a:stretch>
        </p:blipFill>
        <p:spPr>
          <a:xfrm>
            <a:off x="4583733" y="3033333"/>
            <a:ext cx="633275" cy="633275"/>
          </a:xfrm>
          <a:prstGeom prst="rect">
            <a:avLst/>
          </a:prstGeom>
        </p:spPr>
      </p:pic>
      <p:pic>
        <p:nvPicPr>
          <p:cNvPr id="19" name="Picture 18">
            <a:extLst>
              <a:ext uri="{FF2B5EF4-FFF2-40B4-BE49-F238E27FC236}">
                <a16:creationId xmlns:a16="http://schemas.microsoft.com/office/drawing/2014/main" id="{01887D9F-E914-47DA-B7DA-43B4DCE5978D}"/>
              </a:ext>
            </a:extLst>
          </p:cNvPr>
          <p:cNvPicPr>
            <a:picLocks noChangeAspect="1"/>
          </p:cNvPicPr>
          <p:nvPr/>
        </p:nvPicPr>
        <p:blipFill>
          <a:blip r:embed="rId5"/>
          <a:stretch>
            <a:fillRect/>
          </a:stretch>
        </p:blipFill>
        <p:spPr>
          <a:xfrm>
            <a:off x="4589207" y="4184620"/>
            <a:ext cx="609275" cy="617106"/>
          </a:xfrm>
          <a:prstGeom prst="rect">
            <a:avLst/>
          </a:prstGeom>
        </p:spPr>
      </p:pic>
      <p:pic>
        <p:nvPicPr>
          <p:cNvPr id="20" name="Picture 19">
            <a:extLst>
              <a:ext uri="{FF2B5EF4-FFF2-40B4-BE49-F238E27FC236}">
                <a16:creationId xmlns:a16="http://schemas.microsoft.com/office/drawing/2014/main" id="{2F4532B9-8203-43ED-A43B-BBD9A7D5638D}"/>
              </a:ext>
            </a:extLst>
          </p:cNvPr>
          <p:cNvPicPr>
            <a:picLocks noChangeAspect="1"/>
          </p:cNvPicPr>
          <p:nvPr/>
        </p:nvPicPr>
        <p:blipFill>
          <a:blip r:embed="rId6"/>
          <a:stretch>
            <a:fillRect/>
          </a:stretch>
        </p:blipFill>
        <p:spPr>
          <a:xfrm>
            <a:off x="4616175" y="1892903"/>
            <a:ext cx="556591" cy="655103"/>
          </a:xfrm>
          <a:prstGeom prst="rect">
            <a:avLst/>
          </a:prstGeom>
        </p:spPr>
      </p:pic>
    </p:spTree>
    <p:extLst>
      <p:ext uri="{BB962C8B-B14F-4D97-AF65-F5344CB8AC3E}">
        <p14:creationId xmlns:p14="http://schemas.microsoft.com/office/powerpoint/2010/main" val="831458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F0F4A1E-E431-4EA4-861F-E7AC7427FDE6}"/>
              </a:ext>
            </a:extLst>
          </p:cNvPr>
          <p:cNvSpPr>
            <a:spLocks noGrp="1"/>
          </p:cNvSpPr>
          <p:nvPr>
            <p:ph type="title"/>
          </p:nvPr>
        </p:nvSpPr>
        <p:spPr>
          <a:xfrm>
            <a:off x="830812" y="166781"/>
            <a:ext cx="10515600" cy="942791"/>
          </a:xfrm>
        </p:spPr>
        <p:txBody>
          <a:bodyPr/>
          <a:lstStyle/>
          <a:p>
            <a:r>
              <a:rPr lang="en-US" dirty="0"/>
              <a:t>Monitor vulnerable trade accounts</a:t>
            </a:r>
            <a:endParaRPr lang="en-NG" dirty="0"/>
          </a:p>
        </p:txBody>
      </p:sp>
      <p:sp>
        <p:nvSpPr>
          <p:cNvPr id="23" name="Slide Number Placeholder 2">
            <a:extLst>
              <a:ext uri="{FF2B5EF4-FFF2-40B4-BE49-F238E27FC236}">
                <a16:creationId xmlns:a16="http://schemas.microsoft.com/office/drawing/2014/main" id="{0B1243FF-8189-4352-B977-E592D19E682B}"/>
              </a:ext>
            </a:extLst>
          </p:cNvPr>
          <p:cNvSpPr>
            <a:spLocks noGrp="1"/>
          </p:cNvSpPr>
          <p:nvPr>
            <p:ph type="sldNum" sz="quarter" idx="12"/>
          </p:nvPr>
        </p:nvSpPr>
        <p:spPr>
          <a:xfrm>
            <a:off x="923036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C18108-5E28-4A40-9050-B8B5975B12C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6FC472B1-7C82-4A60-BD19-B5A44A84F91B}"/>
              </a:ext>
            </a:extLst>
          </p:cNvPr>
          <p:cNvGrpSpPr/>
          <p:nvPr/>
        </p:nvGrpSpPr>
        <p:grpSpPr>
          <a:xfrm>
            <a:off x="838199" y="1188058"/>
            <a:ext cx="10515601" cy="400903"/>
            <a:chOff x="838200" y="901056"/>
            <a:chExt cx="18074297" cy="411956"/>
          </a:xfrm>
        </p:grpSpPr>
        <p:sp>
          <p:nvSpPr>
            <p:cNvPr id="5" name="Text Placeholder 2">
              <a:extLst>
                <a:ext uri="{FF2B5EF4-FFF2-40B4-BE49-F238E27FC236}">
                  <a16:creationId xmlns:a16="http://schemas.microsoft.com/office/drawing/2014/main" id="{41083B5E-B085-4DCB-B687-0C2B5629B15D}"/>
                </a:ext>
              </a:extLst>
            </p:cNvPr>
            <p:cNvSpPr txBox="1">
              <a:spLocks/>
            </p:cNvSpPr>
            <p:nvPr/>
          </p:nvSpPr>
          <p:spPr>
            <a:xfrm>
              <a:off x="850900" y="901056"/>
              <a:ext cx="18061597" cy="400903"/>
            </a:xfrm>
            <a:prstGeom prst="rect">
              <a:avLst/>
            </a:prstGeom>
          </p:spPr>
          <p:txBody>
            <a:bodyPr lIns="0" anchor="b" anchorCtr="0"/>
            <a:lstStyle>
              <a:lvl1pPr marL="228600" indent="-228600" algn="l" defTabSz="914400" rtl="0" eaLnBrk="1" latinLnBrk="0" hangingPunct="1">
                <a:lnSpc>
                  <a:spcPct val="120000"/>
                </a:lnSpc>
                <a:spcBef>
                  <a:spcPts val="1000"/>
                </a:spcBef>
                <a:buClr>
                  <a:schemeClr val="tx2"/>
                </a:buClr>
                <a:buFont typeface="Courier New" panose="02070309020205020404" pitchFamily="49" charset="0"/>
                <a:buChar char="o"/>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44546A"/>
                </a:buClr>
                <a:buSzTx/>
                <a:buFont typeface="Courier New" panose="02070309020205020404" pitchFamily="49" charset="0"/>
                <a:buNone/>
                <a:tabLst/>
                <a:defRPr/>
              </a:pPr>
              <a:r>
                <a:rPr kumimoji="0" lang="en-US" sz="1800" b="0" i="0" u="none" strike="noStrike" kern="1200" cap="none" spc="110" normalizeH="0" baseline="0" noProof="0" dirty="0">
                  <a:ln>
                    <a:noFill/>
                  </a:ln>
                  <a:solidFill>
                    <a:srgbClr val="44546A"/>
                  </a:solidFill>
                  <a:effectLst/>
                  <a:uLnTx/>
                  <a:uFillTx/>
                  <a:latin typeface="Century Gothic" charset="0"/>
                  <a:ea typeface="+mn-ea"/>
                  <a:cs typeface="+mn-cs"/>
                </a:rPr>
                <a:t>Appropriate risk rating and transaction monitoring is a must! </a:t>
              </a:r>
            </a:p>
          </p:txBody>
        </p:sp>
        <p:cxnSp>
          <p:nvCxnSpPr>
            <p:cNvPr id="6" name="Straight Connector 5">
              <a:extLst>
                <a:ext uri="{FF2B5EF4-FFF2-40B4-BE49-F238E27FC236}">
                  <a16:creationId xmlns:a16="http://schemas.microsoft.com/office/drawing/2014/main" id="{D4686CE7-DC73-4892-B644-48B42947ED17}"/>
                </a:ext>
              </a:extLst>
            </p:cNvPr>
            <p:cNvCxnSpPr>
              <a:cxnSpLocks/>
            </p:cNvCxnSpPr>
            <p:nvPr/>
          </p:nvCxnSpPr>
          <p:spPr>
            <a:xfrm>
              <a:off x="838200" y="1313012"/>
              <a:ext cx="1807429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 name="Google Shape;137;p30">
            <a:extLst>
              <a:ext uri="{FF2B5EF4-FFF2-40B4-BE49-F238E27FC236}">
                <a16:creationId xmlns:a16="http://schemas.microsoft.com/office/drawing/2014/main" id="{E613C7D8-3911-4026-9A88-180234C26913}"/>
              </a:ext>
            </a:extLst>
          </p:cNvPr>
          <p:cNvSpPr/>
          <p:nvPr/>
        </p:nvSpPr>
        <p:spPr>
          <a:xfrm>
            <a:off x="845588" y="1719618"/>
            <a:ext cx="7192943" cy="4452040"/>
          </a:xfrm>
          <a:prstGeom prst="rect">
            <a:avLst/>
          </a:prstGeom>
          <a:solidFill>
            <a:schemeClr val="bg2"/>
          </a:solidFill>
          <a:ln w="19050" cap="flat" cmpd="sng">
            <a:noFill/>
            <a:prstDash val="solid"/>
            <a:round/>
            <a:headEnd type="none" w="sm" len="sm"/>
            <a:tailEnd type="none" w="sm" len="sm"/>
          </a:ln>
        </p:spPr>
        <p:txBody>
          <a:bodyPr spcFirstLastPara="1" wrap="square" lIns="45725" tIns="45725" rIns="45725" bIns="45725" anchor="ctr" anchorCtr="0">
            <a:noAutofit/>
          </a:bodyPr>
          <a:lstStyle/>
          <a:p>
            <a:pPr marL="2365375"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700" b="0" i="0" u="none" strike="noStrike" kern="0" cap="none" spc="0" normalizeH="0" baseline="0" noProof="0" dirty="0">
              <a:ln>
                <a:noFill/>
              </a:ln>
              <a:solidFill>
                <a:srgbClr val="000000">
                  <a:lumMod val="65000"/>
                  <a:lumOff val="35000"/>
                </a:srgbClr>
              </a:solidFill>
              <a:effectLst/>
              <a:uLnTx/>
              <a:uFillTx/>
              <a:latin typeface="Arial"/>
              <a:ea typeface="Arial"/>
              <a:cs typeface="Arial"/>
              <a:sym typeface="Arial"/>
            </a:endParaRPr>
          </a:p>
        </p:txBody>
      </p:sp>
      <p:sp>
        <p:nvSpPr>
          <p:cNvPr id="8" name="Google Shape;137;p30">
            <a:extLst>
              <a:ext uri="{FF2B5EF4-FFF2-40B4-BE49-F238E27FC236}">
                <a16:creationId xmlns:a16="http://schemas.microsoft.com/office/drawing/2014/main" id="{0D0F94E8-C706-4C66-890A-393634685DFF}"/>
              </a:ext>
            </a:extLst>
          </p:cNvPr>
          <p:cNvSpPr/>
          <p:nvPr/>
        </p:nvSpPr>
        <p:spPr>
          <a:xfrm>
            <a:off x="3984185" y="1699119"/>
            <a:ext cx="3848806" cy="696883"/>
          </a:xfrm>
          <a:prstGeom prst="rect">
            <a:avLst/>
          </a:prstGeom>
          <a:noFill/>
          <a:ln w="6350" cap="flat" cmpd="sng">
            <a:noFill/>
            <a:prstDash val="solid"/>
            <a:round/>
            <a:headEnd type="none" w="sm" len="sm"/>
            <a:tailEnd type="none" w="sm" len="sm"/>
          </a:ln>
        </p:spPr>
        <p:txBody>
          <a:bodyPr spcFirstLastPara="1" wrap="square" lIns="108000" tIns="45725" rIns="0" bIns="45725" anchor="ctr" anchorCtr="0">
            <a:noAutofit/>
          </a:bodyPr>
          <a:lstStyle/>
          <a:p>
            <a:pPr marL="1270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en-GB" sz="1800" b="1"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Target businesses that </a:t>
            </a:r>
            <a:br>
              <a:rPr kumimoji="0" lang="en-GB" sz="1800" b="1"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br>
            <a:r>
              <a:rPr kumimoji="0" lang="en-GB" sz="1800" b="1"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conduct Hawala by the side:</a:t>
            </a:r>
          </a:p>
        </p:txBody>
      </p:sp>
      <p:grpSp>
        <p:nvGrpSpPr>
          <p:cNvPr id="9" name="Group 8">
            <a:extLst>
              <a:ext uri="{FF2B5EF4-FFF2-40B4-BE49-F238E27FC236}">
                <a16:creationId xmlns:a16="http://schemas.microsoft.com/office/drawing/2014/main" id="{C17125AE-614A-41C6-810D-9EFFECDA4EE1}"/>
              </a:ext>
            </a:extLst>
          </p:cNvPr>
          <p:cNvGrpSpPr/>
          <p:nvPr/>
        </p:nvGrpSpPr>
        <p:grpSpPr>
          <a:xfrm>
            <a:off x="925689" y="2485893"/>
            <a:ext cx="3731076" cy="2487127"/>
            <a:chOff x="4421876" y="2569616"/>
            <a:chExt cx="3425588" cy="3489834"/>
          </a:xfrm>
        </p:grpSpPr>
        <p:sp>
          <p:nvSpPr>
            <p:cNvPr id="10" name="Google Shape;137;p30">
              <a:extLst>
                <a:ext uri="{FF2B5EF4-FFF2-40B4-BE49-F238E27FC236}">
                  <a16:creationId xmlns:a16="http://schemas.microsoft.com/office/drawing/2014/main" id="{DE36CC85-B0C1-4254-A183-35A36DFB1F9D}"/>
                </a:ext>
              </a:extLst>
            </p:cNvPr>
            <p:cNvSpPr/>
            <p:nvPr/>
          </p:nvSpPr>
          <p:spPr>
            <a:xfrm>
              <a:off x="4421876" y="2569616"/>
              <a:ext cx="3425588" cy="1026405"/>
            </a:xfrm>
            <a:prstGeom prst="rect">
              <a:avLst/>
            </a:prstGeom>
            <a:solidFill>
              <a:schemeClr val="bg1"/>
            </a:solidFill>
            <a:ln w="6350" cap="flat" cmpd="sng">
              <a:noFill/>
              <a:prstDash val="solid"/>
              <a:round/>
              <a:headEnd type="none" w="sm" len="sm"/>
              <a:tailEnd type="none" w="sm" len="sm"/>
            </a:ln>
          </p:spPr>
          <p:txBody>
            <a:bodyPr spcFirstLastPara="1" wrap="square" lIns="108000" tIns="45725" rIns="108000" bIns="45725" anchor="ctr" anchorCtr="0">
              <a:noAutofit/>
            </a:bodyPr>
            <a:lstStyle/>
            <a:p>
              <a:pPr marL="98425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Street Hawkers</a:t>
              </a:r>
            </a:p>
          </p:txBody>
        </p:sp>
        <p:sp>
          <p:nvSpPr>
            <p:cNvPr id="11" name="Google Shape;137;p30">
              <a:extLst>
                <a:ext uri="{FF2B5EF4-FFF2-40B4-BE49-F238E27FC236}">
                  <a16:creationId xmlns:a16="http://schemas.microsoft.com/office/drawing/2014/main" id="{8D25857E-1744-4E39-B31D-F89EE2F4DEA0}"/>
                </a:ext>
              </a:extLst>
            </p:cNvPr>
            <p:cNvSpPr/>
            <p:nvPr/>
          </p:nvSpPr>
          <p:spPr>
            <a:xfrm>
              <a:off x="4421876" y="3801331"/>
              <a:ext cx="3425588" cy="1026405"/>
            </a:xfrm>
            <a:prstGeom prst="rect">
              <a:avLst/>
            </a:prstGeom>
            <a:solidFill>
              <a:schemeClr val="bg1"/>
            </a:solidFill>
            <a:ln w="6350" cap="flat" cmpd="sng">
              <a:noFill/>
              <a:prstDash val="solid"/>
              <a:round/>
              <a:headEnd type="none" w="sm" len="sm"/>
              <a:tailEnd type="none" w="sm" len="sm"/>
            </a:ln>
          </p:spPr>
          <p:txBody>
            <a:bodyPr spcFirstLastPara="1" wrap="square" lIns="108000" tIns="45725" rIns="108000" bIns="45725" anchor="ctr" anchorCtr="0">
              <a:noAutofit/>
            </a:bodyPr>
            <a:lstStyle/>
            <a:p>
              <a:pPr marL="98425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    Blue Collar Jobs</a:t>
              </a:r>
            </a:p>
          </p:txBody>
        </p:sp>
        <p:sp>
          <p:nvSpPr>
            <p:cNvPr id="12" name="Google Shape;137;p30">
              <a:extLst>
                <a:ext uri="{FF2B5EF4-FFF2-40B4-BE49-F238E27FC236}">
                  <a16:creationId xmlns:a16="http://schemas.microsoft.com/office/drawing/2014/main" id="{A4F103BE-5F2B-4B1C-9C07-6C8DFCFB6D98}"/>
                </a:ext>
              </a:extLst>
            </p:cNvPr>
            <p:cNvSpPr/>
            <p:nvPr/>
          </p:nvSpPr>
          <p:spPr>
            <a:xfrm>
              <a:off x="4421876" y="5033045"/>
              <a:ext cx="3425588" cy="1026405"/>
            </a:xfrm>
            <a:prstGeom prst="rect">
              <a:avLst/>
            </a:prstGeom>
            <a:solidFill>
              <a:schemeClr val="bg1"/>
            </a:solidFill>
            <a:ln w="6350" cap="flat" cmpd="sng">
              <a:noFill/>
              <a:prstDash val="solid"/>
              <a:round/>
              <a:headEnd type="none" w="sm" len="sm"/>
              <a:tailEnd type="none" w="sm" len="sm"/>
            </a:ln>
          </p:spPr>
          <p:txBody>
            <a:bodyPr spcFirstLastPara="1" wrap="square" lIns="108000" tIns="45725" rIns="108000" bIns="45725" anchor="ctr" anchorCtr="0">
              <a:noAutofit/>
            </a:bodyPr>
            <a:lstStyle/>
            <a:p>
              <a:pPr marL="98425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  Barbers and Hair              	Saloons, etc</a:t>
              </a:r>
            </a:p>
          </p:txBody>
        </p:sp>
      </p:grpSp>
      <p:sp>
        <p:nvSpPr>
          <p:cNvPr id="13" name="Google Shape;137;p30">
            <a:extLst>
              <a:ext uri="{FF2B5EF4-FFF2-40B4-BE49-F238E27FC236}">
                <a16:creationId xmlns:a16="http://schemas.microsoft.com/office/drawing/2014/main" id="{E98756A3-5CAD-4E17-B816-D14681CBD153}"/>
              </a:ext>
            </a:extLst>
          </p:cNvPr>
          <p:cNvSpPr/>
          <p:nvPr/>
        </p:nvSpPr>
        <p:spPr>
          <a:xfrm>
            <a:off x="4787882" y="3270694"/>
            <a:ext cx="3165674" cy="822823"/>
          </a:xfrm>
          <a:prstGeom prst="rect">
            <a:avLst/>
          </a:prstGeom>
          <a:noFill/>
          <a:ln w="6350" cap="flat" cmpd="sng">
            <a:noFill/>
            <a:prstDash val="solid"/>
            <a:round/>
            <a:headEnd type="none" w="sm" len="sm"/>
            <a:tailEnd type="none" w="sm" len="sm"/>
          </a:ln>
        </p:spPr>
        <p:txBody>
          <a:bodyPr spcFirstLastPara="1" wrap="square" lIns="108000" tIns="45725" rIns="0" bIns="45725" anchor="ctr" anchorCtr="0">
            <a:noAutofit/>
          </a:bodyPr>
          <a:lstStyle/>
          <a:p>
            <a:pPr marL="12700" marR="0" lvl="0" indent="0" algn="l" defTabSz="457200" rtl="0" eaLnBrk="1" fontAlgn="auto" latinLnBrk="0" hangingPunct="1">
              <a:lnSpc>
                <a:spcPct val="95000"/>
              </a:lnSpc>
              <a:spcBef>
                <a:spcPts val="0"/>
              </a:spcBef>
              <a:spcAft>
                <a:spcPts val="0"/>
              </a:spcAft>
              <a:buClr>
                <a:srgbClr val="000000"/>
              </a:buClr>
              <a:buSzTx/>
              <a:buFontTx/>
              <a:buNone/>
              <a:tabLst/>
              <a:defRPr/>
            </a:pPr>
            <a:r>
              <a:rPr kumimoji="0" lang="en-GB" sz="16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Focus on </a:t>
            </a:r>
          </a:p>
          <a:p>
            <a:pPr marL="12700" marR="0" lvl="0" indent="0" algn="l" defTabSz="457200" rtl="0" eaLnBrk="1" fontAlgn="auto" latinLnBrk="0" hangingPunct="1">
              <a:lnSpc>
                <a:spcPct val="95000"/>
              </a:lnSpc>
              <a:spcBef>
                <a:spcPts val="0"/>
              </a:spcBef>
              <a:spcAft>
                <a:spcPts val="0"/>
              </a:spcAft>
              <a:buClr>
                <a:srgbClr val="000000"/>
              </a:buClr>
              <a:buSzTx/>
              <a:buFontTx/>
              <a:buNone/>
              <a:tabLst/>
              <a:defRPr/>
            </a:pPr>
            <a:r>
              <a:rPr kumimoji="0" lang="en-GB" sz="16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- 3</a:t>
            </a:r>
            <a:r>
              <a:rPr kumimoji="0" lang="en-GB" sz="1600" b="0" i="0" u="none" strike="noStrike" kern="0" cap="none" spc="0" normalizeH="0" baseline="30000" noProof="0" dirty="0">
                <a:ln>
                  <a:noFill/>
                </a:ln>
                <a:solidFill>
                  <a:prstClr val="black"/>
                </a:solidFill>
                <a:effectLst/>
                <a:uLnTx/>
                <a:uFillTx/>
                <a:latin typeface="Century Gothic" panose="020B0502020202020204" pitchFamily="34" charset="0"/>
                <a:ea typeface="+mn-ea"/>
                <a:cs typeface="Arial"/>
                <a:sym typeface="Arial"/>
              </a:rPr>
              <a:t>rd</a:t>
            </a:r>
            <a:r>
              <a:rPr kumimoji="0" lang="en-GB" sz="16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 tier accounts</a:t>
            </a:r>
          </a:p>
          <a:p>
            <a:pPr marL="12700" marR="0" lvl="0" indent="0" algn="l" defTabSz="457200" rtl="0" eaLnBrk="1" fontAlgn="auto" latinLnBrk="0" hangingPunct="1">
              <a:lnSpc>
                <a:spcPct val="95000"/>
              </a:lnSpc>
              <a:spcBef>
                <a:spcPts val="0"/>
              </a:spcBef>
              <a:spcAft>
                <a:spcPts val="0"/>
              </a:spcAft>
              <a:buClr>
                <a:srgbClr val="000000"/>
              </a:buClr>
              <a:buSzTx/>
              <a:buFontTx/>
              <a:buNone/>
              <a:tabLst/>
              <a:defRPr/>
            </a:pPr>
            <a:r>
              <a:rPr kumimoji="0" lang="en-GB" sz="16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 Artisans</a:t>
            </a:r>
          </a:p>
        </p:txBody>
      </p:sp>
      <p:sp>
        <p:nvSpPr>
          <p:cNvPr id="17" name="Rounded Rectangle 36">
            <a:extLst>
              <a:ext uri="{FF2B5EF4-FFF2-40B4-BE49-F238E27FC236}">
                <a16:creationId xmlns:a16="http://schemas.microsoft.com/office/drawing/2014/main" id="{A8AF9255-6D16-4367-9C6B-005446579634}"/>
              </a:ext>
            </a:extLst>
          </p:cNvPr>
          <p:cNvSpPr/>
          <p:nvPr/>
        </p:nvSpPr>
        <p:spPr>
          <a:xfrm>
            <a:off x="8194430" y="2171114"/>
            <a:ext cx="3157783" cy="3958224"/>
          </a:xfrm>
          <a:prstGeom prst="roundRect">
            <a:avLst>
              <a:gd name="adj" fmla="val 1590"/>
            </a:avLst>
          </a:prstGeom>
          <a:solidFill>
            <a:schemeClr val="bg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8" name="Picture 17">
            <a:extLst>
              <a:ext uri="{FF2B5EF4-FFF2-40B4-BE49-F238E27FC236}">
                <a16:creationId xmlns:a16="http://schemas.microsoft.com/office/drawing/2014/main" id="{636FB29A-140E-4A5E-85C9-C684734067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6059" y="1684111"/>
            <a:ext cx="834525" cy="714213"/>
          </a:xfrm>
          <a:prstGeom prst="rect">
            <a:avLst/>
          </a:prstGeom>
        </p:spPr>
      </p:pic>
      <p:sp>
        <p:nvSpPr>
          <p:cNvPr id="19" name="Rectangle 18">
            <a:extLst>
              <a:ext uri="{FF2B5EF4-FFF2-40B4-BE49-F238E27FC236}">
                <a16:creationId xmlns:a16="http://schemas.microsoft.com/office/drawing/2014/main" id="{C874F91C-5CEF-45EC-B286-D40574D69C44}"/>
              </a:ext>
            </a:extLst>
          </p:cNvPr>
          <p:cNvSpPr/>
          <p:nvPr/>
        </p:nvSpPr>
        <p:spPr>
          <a:xfrm>
            <a:off x="8362678" y="2428826"/>
            <a:ext cx="2989535" cy="64633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Indicators of possible ransom flows:</a:t>
            </a:r>
          </a:p>
        </p:txBody>
      </p:sp>
      <p:sp>
        <p:nvSpPr>
          <p:cNvPr id="20" name="Rectangle 19">
            <a:extLst>
              <a:ext uri="{FF2B5EF4-FFF2-40B4-BE49-F238E27FC236}">
                <a16:creationId xmlns:a16="http://schemas.microsoft.com/office/drawing/2014/main" id="{BB7E48E9-1643-484F-87D8-88A410AA28B3}"/>
              </a:ext>
            </a:extLst>
          </p:cNvPr>
          <p:cNvSpPr/>
          <p:nvPr/>
        </p:nvSpPr>
        <p:spPr>
          <a:xfrm>
            <a:off x="8257171" y="3113549"/>
            <a:ext cx="2989535" cy="2939266"/>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200"/>
              </a:spcAft>
              <a:buClr>
                <a:srgbClr val="44546A"/>
              </a:buClr>
              <a:buSzTx/>
              <a:buFont typeface="Courier New" panose="02070309020205020404" pitchFamily="49" charset="0"/>
              <a:buChar char="o"/>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Structured deposits </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Banks</a:t>
            </a:r>
          </a:p>
          <a:p>
            <a:pPr marL="285750" marR="0" lvl="0" indent="-285750" algn="l" defTabSz="457200" rtl="0" eaLnBrk="1" fontAlgn="auto" latinLnBrk="0" hangingPunct="1">
              <a:lnSpc>
                <a:spcPct val="100000"/>
              </a:lnSpc>
              <a:spcBef>
                <a:spcPts val="0"/>
              </a:spcBef>
              <a:spcAft>
                <a:spcPts val="200"/>
              </a:spcAft>
              <a:buClr>
                <a:srgbClr val="44546A"/>
              </a:buClr>
              <a:buSzTx/>
              <a:buFont typeface="Courier New" panose="02070309020205020404" pitchFamily="49" charset="0"/>
              <a:buChar char="o"/>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Frequency and amounts, etc.</a:t>
            </a:r>
          </a:p>
          <a:p>
            <a:pPr marL="285750" marR="0" lvl="0" indent="-285750" algn="l" defTabSz="457200" rtl="0" eaLnBrk="1" fontAlgn="auto" latinLnBrk="0" hangingPunct="1">
              <a:lnSpc>
                <a:spcPct val="100000"/>
              </a:lnSpc>
              <a:spcBef>
                <a:spcPts val="0"/>
              </a:spcBef>
              <a:spcAft>
                <a:spcPts val="200"/>
              </a:spcAft>
              <a:buClr>
                <a:srgbClr val="44546A"/>
              </a:buClr>
              <a:buSzTx/>
              <a:buFont typeface="Courier New" panose="02070309020205020404" pitchFamily="49" charset="0"/>
              <a:buChar char="o"/>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Sender/destination locations</a:t>
            </a:r>
          </a:p>
          <a:p>
            <a:pPr marL="285750" marR="0" lvl="0" indent="-285750" algn="l" defTabSz="457200" rtl="0" eaLnBrk="1" fontAlgn="auto" latinLnBrk="0" hangingPunct="1">
              <a:lnSpc>
                <a:spcPct val="100000"/>
              </a:lnSpc>
              <a:spcBef>
                <a:spcPts val="0"/>
              </a:spcBef>
              <a:spcAft>
                <a:spcPts val="200"/>
              </a:spcAft>
              <a:buClr>
                <a:srgbClr val="44546A"/>
              </a:buClr>
              <a:buSzTx/>
              <a:buFont typeface="Courier New" panose="02070309020205020404" pitchFamily="49" charset="0"/>
              <a:buChar char="o"/>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Funds from different senders and/or locations within </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same time period</a:t>
            </a:r>
          </a:p>
        </p:txBody>
      </p:sp>
      <p:pic>
        <p:nvPicPr>
          <p:cNvPr id="25" name="Picture 24" descr="A picture containing outdoor&#10;&#10;Description automatically generated">
            <a:extLst>
              <a:ext uri="{FF2B5EF4-FFF2-40B4-BE49-F238E27FC236}">
                <a16:creationId xmlns:a16="http://schemas.microsoft.com/office/drawing/2014/main" id="{93AD3C7E-FF7F-474E-AA47-C16BFC943AD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727588" y="2501079"/>
            <a:ext cx="929177" cy="696883"/>
          </a:xfrm>
          <a:prstGeom prst="rect">
            <a:avLst/>
          </a:prstGeom>
        </p:spPr>
      </p:pic>
      <p:pic>
        <p:nvPicPr>
          <p:cNvPr id="28" name="Picture 27" descr="A person pushing a cart full of vegetables&#10;&#10;Description automatically generated">
            <a:extLst>
              <a:ext uri="{FF2B5EF4-FFF2-40B4-BE49-F238E27FC236}">
                <a16:creationId xmlns:a16="http://schemas.microsoft.com/office/drawing/2014/main" id="{FD87EB14-76A6-45B8-9CF6-A7091422CA7A}"/>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45294" y="2513621"/>
            <a:ext cx="1048071" cy="705810"/>
          </a:xfrm>
          <a:prstGeom prst="rect">
            <a:avLst/>
          </a:prstGeom>
        </p:spPr>
      </p:pic>
      <p:pic>
        <p:nvPicPr>
          <p:cNvPr id="30" name="Picture 29" descr="A picture containing ground, outdoor, person, group&#10;&#10;Description automatically generated">
            <a:extLst>
              <a:ext uri="{FF2B5EF4-FFF2-40B4-BE49-F238E27FC236}">
                <a16:creationId xmlns:a16="http://schemas.microsoft.com/office/drawing/2014/main" id="{F8B8FC0B-C1BA-434E-85A9-728EADFFA3A9}"/>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25689" y="3372914"/>
            <a:ext cx="1331699" cy="750875"/>
          </a:xfrm>
          <a:prstGeom prst="rect">
            <a:avLst/>
          </a:prstGeom>
        </p:spPr>
      </p:pic>
      <p:pic>
        <p:nvPicPr>
          <p:cNvPr id="32" name="Picture 31" descr="A sign on the ground&#10;&#10;Description automatically generated with low confidence">
            <a:extLst>
              <a:ext uri="{FF2B5EF4-FFF2-40B4-BE49-F238E27FC236}">
                <a16:creationId xmlns:a16="http://schemas.microsoft.com/office/drawing/2014/main" id="{DE6D52AB-1FA0-42D6-AB07-7979C905384B}"/>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925689" y="4239483"/>
            <a:ext cx="1257700" cy="760815"/>
          </a:xfrm>
          <a:prstGeom prst="rect">
            <a:avLst/>
          </a:prstGeom>
        </p:spPr>
      </p:pic>
      <p:sp>
        <p:nvSpPr>
          <p:cNvPr id="33" name="TextBox 32">
            <a:extLst>
              <a:ext uri="{FF2B5EF4-FFF2-40B4-BE49-F238E27FC236}">
                <a16:creationId xmlns:a16="http://schemas.microsoft.com/office/drawing/2014/main" id="{0AD9655C-8079-485B-B91F-770F3CEE5BFC}"/>
              </a:ext>
            </a:extLst>
          </p:cNvPr>
          <p:cNvSpPr txBox="1"/>
          <p:nvPr/>
        </p:nvSpPr>
        <p:spPr>
          <a:xfrm>
            <a:off x="845588" y="7125551"/>
            <a:ext cx="428625" cy="20313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NG" sz="900" b="0" i="0" u="none" strike="noStrike" kern="1200" cap="none" spc="0" normalizeH="0" baseline="0" noProof="0">
                <a:ln>
                  <a:noFill/>
                </a:ln>
                <a:solidFill>
                  <a:prstClr val="black"/>
                </a:solidFill>
                <a:effectLst/>
                <a:uLnTx/>
                <a:uFillTx/>
                <a:latin typeface="Calibri" panose="020F0502020204030204"/>
                <a:ea typeface="+mn-ea"/>
                <a:cs typeface="+mn-cs"/>
                <a:hlinkClick r:id="rId10" tooltip="https://commons.wikimedia.org/wiki/File:Barber_in_Cameroon.jpg"/>
              </a:rPr>
              <a:t>This Photo</a:t>
            </a:r>
            <a:r>
              <a:rPr kumimoji="0" lang="en-NG"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NG" sz="900" b="0" i="0" u="none" strike="noStrike" kern="1200" cap="none" spc="0" normalizeH="0" baseline="0" noProof="0">
                <a:ln>
                  <a:noFill/>
                </a:ln>
                <a:solidFill>
                  <a:prstClr val="black"/>
                </a:solidFill>
                <a:effectLst/>
                <a:uLnTx/>
                <a:uFillTx/>
                <a:latin typeface="Calibri" panose="020F0502020204030204"/>
                <a:ea typeface="+mn-ea"/>
                <a:cs typeface="+mn-cs"/>
                <a:hlinkClick r:id="rId11" tooltip="https://creativecommons.org/licenses/by-sa/3.0/"/>
              </a:rPr>
              <a:t>CC BY-SA</a:t>
            </a:r>
            <a:endParaRPr kumimoji="0" lang="en-NG"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499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37;p30">
            <a:extLst>
              <a:ext uri="{FF2B5EF4-FFF2-40B4-BE49-F238E27FC236}">
                <a16:creationId xmlns:a16="http://schemas.microsoft.com/office/drawing/2014/main" id="{C9B8B768-547C-4EA4-9705-F15458D5D2C5}"/>
              </a:ext>
            </a:extLst>
          </p:cNvPr>
          <p:cNvSpPr/>
          <p:nvPr/>
        </p:nvSpPr>
        <p:spPr>
          <a:xfrm>
            <a:off x="845588" y="1715911"/>
            <a:ext cx="3393903" cy="4413427"/>
          </a:xfrm>
          <a:prstGeom prst="rect">
            <a:avLst/>
          </a:prstGeom>
          <a:solidFill>
            <a:schemeClr val="bg2"/>
          </a:solidFill>
          <a:ln w="19050" cap="flat" cmpd="sng">
            <a:noFill/>
            <a:prstDash val="solid"/>
            <a:round/>
            <a:headEnd type="none" w="sm" len="sm"/>
            <a:tailEnd type="none" w="sm" len="sm"/>
          </a:ln>
        </p:spPr>
        <p:txBody>
          <a:bodyPr spcFirstLastPara="1" wrap="square" lIns="45725" tIns="45725" rIns="45725" bIns="45725" anchor="ctr" anchorCtr="0">
            <a:noAutofit/>
          </a:bodyPr>
          <a:lstStyle/>
          <a:p>
            <a:pPr marL="2365375"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700" b="0" i="0" u="none" strike="noStrike" kern="0" cap="none" spc="0" normalizeH="0" baseline="0" noProof="0" dirty="0">
              <a:ln>
                <a:noFill/>
              </a:ln>
              <a:solidFill>
                <a:srgbClr val="000000">
                  <a:lumMod val="65000"/>
                  <a:lumOff val="35000"/>
                </a:srgbClr>
              </a:solidFill>
              <a:effectLst/>
              <a:uLnTx/>
              <a:uFillTx/>
              <a:latin typeface="Arial"/>
              <a:ea typeface="Arial"/>
              <a:cs typeface="Arial"/>
              <a:sym typeface="Arial"/>
            </a:endParaRPr>
          </a:p>
        </p:txBody>
      </p:sp>
      <p:sp>
        <p:nvSpPr>
          <p:cNvPr id="4" name="Title 1">
            <a:extLst>
              <a:ext uri="{FF2B5EF4-FFF2-40B4-BE49-F238E27FC236}">
                <a16:creationId xmlns:a16="http://schemas.microsoft.com/office/drawing/2014/main" id="{9D040E72-D554-445E-A809-6C53D3A2EA94}"/>
              </a:ext>
            </a:extLst>
          </p:cNvPr>
          <p:cNvSpPr>
            <a:spLocks noGrp="1"/>
          </p:cNvSpPr>
          <p:nvPr>
            <p:ph type="title"/>
          </p:nvPr>
        </p:nvSpPr>
        <p:spPr>
          <a:xfrm>
            <a:off x="838200" y="0"/>
            <a:ext cx="10515600" cy="1325563"/>
          </a:xfrm>
        </p:spPr>
        <p:txBody>
          <a:bodyPr/>
          <a:lstStyle/>
          <a:p>
            <a:r>
              <a:rPr lang="en-US" dirty="0"/>
              <a:t>Cash Transactions</a:t>
            </a:r>
            <a:endParaRPr lang="en-NG" dirty="0"/>
          </a:p>
        </p:txBody>
      </p:sp>
      <p:sp>
        <p:nvSpPr>
          <p:cNvPr id="21" name="Slide Number Placeholder 2">
            <a:extLst>
              <a:ext uri="{FF2B5EF4-FFF2-40B4-BE49-F238E27FC236}">
                <a16:creationId xmlns:a16="http://schemas.microsoft.com/office/drawing/2014/main" id="{9E4C9711-5988-426F-B2F1-3F289EF2F71A}"/>
              </a:ext>
            </a:extLst>
          </p:cNvPr>
          <p:cNvSpPr>
            <a:spLocks noGrp="1"/>
          </p:cNvSpPr>
          <p:nvPr>
            <p:ph type="sldNum" sz="quarter" idx="12"/>
          </p:nvPr>
        </p:nvSpPr>
        <p:spPr>
          <a:xfrm>
            <a:off x="923036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C18108-5E28-4A40-9050-B8B5975B12C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D49BD9DB-67F8-4EA1-AE4E-7A7FDE7F90FE}"/>
              </a:ext>
            </a:extLst>
          </p:cNvPr>
          <p:cNvGrpSpPr/>
          <p:nvPr/>
        </p:nvGrpSpPr>
        <p:grpSpPr>
          <a:xfrm>
            <a:off x="838199" y="1188058"/>
            <a:ext cx="10515601" cy="400903"/>
            <a:chOff x="838200" y="901056"/>
            <a:chExt cx="18074297" cy="411956"/>
          </a:xfrm>
        </p:grpSpPr>
        <p:sp>
          <p:nvSpPr>
            <p:cNvPr id="6" name="Text Placeholder 2">
              <a:extLst>
                <a:ext uri="{FF2B5EF4-FFF2-40B4-BE49-F238E27FC236}">
                  <a16:creationId xmlns:a16="http://schemas.microsoft.com/office/drawing/2014/main" id="{6AA60E40-15D7-481F-B07C-7DBB2880F3C4}"/>
                </a:ext>
              </a:extLst>
            </p:cNvPr>
            <p:cNvSpPr txBox="1">
              <a:spLocks/>
            </p:cNvSpPr>
            <p:nvPr/>
          </p:nvSpPr>
          <p:spPr>
            <a:xfrm>
              <a:off x="850900" y="901056"/>
              <a:ext cx="18061597" cy="400903"/>
            </a:xfrm>
            <a:prstGeom prst="rect">
              <a:avLst/>
            </a:prstGeom>
          </p:spPr>
          <p:txBody>
            <a:bodyPr lIns="0" anchor="b" anchorCtr="0"/>
            <a:lstStyle>
              <a:lvl1pPr marL="228600" indent="-228600" algn="l" defTabSz="914400" rtl="0" eaLnBrk="1" latinLnBrk="0" hangingPunct="1">
                <a:lnSpc>
                  <a:spcPct val="120000"/>
                </a:lnSpc>
                <a:spcBef>
                  <a:spcPts val="1000"/>
                </a:spcBef>
                <a:buClr>
                  <a:schemeClr val="tx2"/>
                </a:buClr>
                <a:buFont typeface="Courier New" panose="02070309020205020404" pitchFamily="49" charset="0"/>
                <a:buChar char="o"/>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buClr>
                <a:buFont typeface="Courier New" panose="02070309020205020404" pitchFamily="49" charset="0"/>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44546A"/>
                </a:buClr>
                <a:buSzTx/>
                <a:buFont typeface="Courier New" panose="02070309020205020404" pitchFamily="49" charset="0"/>
                <a:buNone/>
                <a:tabLst/>
                <a:defRPr/>
              </a:pPr>
              <a:r>
                <a:rPr kumimoji="0" lang="en-US" sz="1800" b="0" i="0" u="none" strike="noStrike" kern="1200" cap="none" spc="110" normalizeH="0" baseline="0" noProof="0" dirty="0">
                  <a:ln>
                    <a:noFill/>
                  </a:ln>
                  <a:solidFill>
                    <a:srgbClr val="44546A"/>
                  </a:solidFill>
                  <a:effectLst/>
                  <a:uLnTx/>
                  <a:uFillTx/>
                  <a:latin typeface="Century Gothic" charset="0"/>
                  <a:ea typeface="+mn-ea"/>
                  <a:cs typeface="+mn-cs"/>
                </a:rPr>
                <a:t>Monitoring the following for detection of payments:</a:t>
              </a:r>
            </a:p>
          </p:txBody>
        </p:sp>
        <p:cxnSp>
          <p:nvCxnSpPr>
            <p:cNvPr id="7" name="Straight Connector 6">
              <a:extLst>
                <a:ext uri="{FF2B5EF4-FFF2-40B4-BE49-F238E27FC236}">
                  <a16:creationId xmlns:a16="http://schemas.microsoft.com/office/drawing/2014/main" id="{C37EDE49-7C25-4524-991D-C127AADFBFB5}"/>
                </a:ext>
              </a:extLst>
            </p:cNvPr>
            <p:cNvCxnSpPr>
              <a:cxnSpLocks/>
            </p:cNvCxnSpPr>
            <p:nvPr/>
          </p:nvCxnSpPr>
          <p:spPr>
            <a:xfrm>
              <a:off x="838200" y="1313012"/>
              <a:ext cx="1807429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pic>
        <p:nvPicPr>
          <p:cNvPr id="8" name="Picture 7">
            <a:extLst>
              <a:ext uri="{FF2B5EF4-FFF2-40B4-BE49-F238E27FC236}">
                <a16:creationId xmlns:a16="http://schemas.microsoft.com/office/drawing/2014/main" id="{900BB0A4-54F5-43E8-8BA8-009E9D567E7A}"/>
              </a:ext>
            </a:extLst>
          </p:cNvPr>
          <p:cNvPicPr>
            <a:picLocks noChangeAspect="1"/>
          </p:cNvPicPr>
          <p:nvPr/>
        </p:nvPicPr>
        <p:blipFill>
          <a:blip r:embed="rId2"/>
          <a:stretch>
            <a:fillRect/>
          </a:stretch>
        </p:blipFill>
        <p:spPr>
          <a:xfrm>
            <a:off x="1189772" y="2296406"/>
            <a:ext cx="2824667" cy="3107133"/>
          </a:xfrm>
          <a:prstGeom prst="rect">
            <a:avLst/>
          </a:prstGeom>
        </p:spPr>
      </p:pic>
      <p:sp>
        <p:nvSpPr>
          <p:cNvPr id="9" name="Google Shape;137;p30">
            <a:extLst>
              <a:ext uri="{FF2B5EF4-FFF2-40B4-BE49-F238E27FC236}">
                <a16:creationId xmlns:a16="http://schemas.microsoft.com/office/drawing/2014/main" id="{7B4174E0-7049-4D26-A82E-DD07B03395D5}"/>
              </a:ext>
            </a:extLst>
          </p:cNvPr>
          <p:cNvSpPr/>
          <p:nvPr/>
        </p:nvSpPr>
        <p:spPr>
          <a:xfrm>
            <a:off x="4393581" y="1757465"/>
            <a:ext cx="6958632" cy="695803"/>
          </a:xfrm>
          <a:prstGeom prst="rect">
            <a:avLst/>
          </a:prstGeom>
          <a:noFill/>
          <a:ln w="6350" cap="flat" cmpd="sng">
            <a:solidFill>
              <a:schemeClr val="bg2">
                <a:lumMod val="90000"/>
              </a:schemeClr>
            </a:solidFill>
            <a:prstDash val="solid"/>
            <a:round/>
            <a:headEnd type="none" w="sm" len="sm"/>
            <a:tailEnd type="none" w="sm" len="sm"/>
          </a:ln>
        </p:spPr>
        <p:txBody>
          <a:bodyPr spcFirstLastPara="1" wrap="square" lIns="45725" tIns="45725" rIns="45725" bIns="45725" anchor="ctr" anchorCtr="0">
            <a:noAutofit/>
          </a:bodyPr>
          <a:lstStyle/>
          <a:p>
            <a:pPr marL="714375" marR="0" lvl="0" indent="0" algn="l" defTabSz="457200" rtl="0" eaLnBrk="1" fontAlgn="auto" latinLnBrk="0" hangingPunct="1">
              <a:lnSpc>
                <a:spcPct val="100000"/>
              </a:lnSpc>
              <a:spcBef>
                <a:spcPts val="0"/>
              </a:spcBef>
              <a:spcAft>
                <a:spcPts val="300"/>
              </a:spcAft>
              <a:buClr>
                <a:srgbClr val="000000"/>
              </a:buClr>
              <a:buSzTx/>
              <a:buFontTx/>
              <a:buNone/>
              <a:tabLst/>
              <a:defRPr/>
            </a:pP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Cash payments deposits and payments </a:t>
            </a:r>
            <a:b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b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(usually below reporting thresholds and in cash)</a:t>
            </a:r>
          </a:p>
        </p:txBody>
      </p:sp>
      <p:pic>
        <p:nvPicPr>
          <p:cNvPr id="10" name="Picture 9">
            <a:extLst>
              <a:ext uri="{FF2B5EF4-FFF2-40B4-BE49-F238E27FC236}">
                <a16:creationId xmlns:a16="http://schemas.microsoft.com/office/drawing/2014/main" id="{DAB8F772-52A6-44D9-96C6-2D50D24D984E}"/>
              </a:ext>
            </a:extLst>
          </p:cNvPr>
          <p:cNvPicPr>
            <a:picLocks noChangeAspect="1"/>
          </p:cNvPicPr>
          <p:nvPr/>
        </p:nvPicPr>
        <p:blipFill>
          <a:blip r:embed="rId3"/>
          <a:stretch>
            <a:fillRect/>
          </a:stretch>
        </p:blipFill>
        <p:spPr>
          <a:xfrm>
            <a:off x="4535884" y="1899915"/>
            <a:ext cx="460051" cy="333891"/>
          </a:xfrm>
          <a:prstGeom prst="rect">
            <a:avLst/>
          </a:prstGeom>
        </p:spPr>
      </p:pic>
      <p:sp>
        <p:nvSpPr>
          <p:cNvPr id="11" name="Google Shape;137;p30">
            <a:extLst>
              <a:ext uri="{FF2B5EF4-FFF2-40B4-BE49-F238E27FC236}">
                <a16:creationId xmlns:a16="http://schemas.microsoft.com/office/drawing/2014/main" id="{6E99A5B8-E64A-412C-8F66-F5602EBF624F}"/>
              </a:ext>
            </a:extLst>
          </p:cNvPr>
          <p:cNvSpPr/>
          <p:nvPr/>
        </p:nvSpPr>
        <p:spPr>
          <a:xfrm>
            <a:off x="4393581" y="2600983"/>
            <a:ext cx="6958632" cy="504000"/>
          </a:xfrm>
          <a:prstGeom prst="rect">
            <a:avLst/>
          </a:prstGeom>
          <a:noFill/>
          <a:ln w="6350" cap="flat" cmpd="sng">
            <a:solidFill>
              <a:schemeClr val="bg2">
                <a:lumMod val="90000"/>
              </a:schemeClr>
            </a:solidFill>
            <a:prstDash val="solid"/>
            <a:round/>
            <a:headEnd type="none" w="sm" len="sm"/>
            <a:tailEnd type="none" w="sm" len="sm"/>
          </a:ln>
        </p:spPr>
        <p:txBody>
          <a:bodyPr spcFirstLastPara="1" wrap="square" lIns="45725" tIns="45725" rIns="45725" bIns="45725" anchor="ctr" anchorCtr="0">
            <a:noAutofit/>
          </a:bodyPr>
          <a:lstStyle/>
          <a:p>
            <a:pPr marL="714375" marR="0" lvl="0" indent="0" algn="l" defTabSz="457200" rtl="0" eaLnBrk="1" fontAlgn="auto" latinLnBrk="0" hangingPunct="1">
              <a:lnSpc>
                <a:spcPct val="100000"/>
              </a:lnSpc>
              <a:spcBef>
                <a:spcPts val="0"/>
              </a:spcBef>
              <a:spcAft>
                <a:spcPts val="300"/>
              </a:spcAft>
              <a:buClr>
                <a:srgbClr val="000000"/>
              </a:buClr>
              <a:buSzTx/>
              <a:buFontTx/>
              <a:buNone/>
              <a:tabLst/>
              <a:defRPr/>
            </a:pP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Look for smurfing and money muling</a:t>
            </a:r>
          </a:p>
        </p:txBody>
      </p:sp>
      <p:sp>
        <p:nvSpPr>
          <p:cNvPr id="12" name="Google Shape;137;p30">
            <a:extLst>
              <a:ext uri="{FF2B5EF4-FFF2-40B4-BE49-F238E27FC236}">
                <a16:creationId xmlns:a16="http://schemas.microsoft.com/office/drawing/2014/main" id="{15A1143B-949C-4C4D-A56F-D3583F023B1F}"/>
              </a:ext>
            </a:extLst>
          </p:cNvPr>
          <p:cNvSpPr/>
          <p:nvPr/>
        </p:nvSpPr>
        <p:spPr>
          <a:xfrm>
            <a:off x="4393581" y="3252698"/>
            <a:ext cx="6958632" cy="503663"/>
          </a:xfrm>
          <a:prstGeom prst="rect">
            <a:avLst/>
          </a:prstGeom>
          <a:noFill/>
          <a:ln w="6350" cap="flat" cmpd="sng">
            <a:solidFill>
              <a:schemeClr val="bg2">
                <a:lumMod val="90000"/>
              </a:schemeClr>
            </a:solidFill>
            <a:prstDash val="solid"/>
            <a:round/>
            <a:headEnd type="none" w="sm" len="sm"/>
            <a:tailEnd type="none" w="sm" len="sm"/>
          </a:ln>
        </p:spPr>
        <p:txBody>
          <a:bodyPr spcFirstLastPara="1" wrap="square" lIns="45725" tIns="45725" rIns="45725" bIns="45725" anchor="ctr" anchorCtr="0">
            <a:noAutofit/>
          </a:bodyPr>
          <a:lstStyle/>
          <a:p>
            <a:pPr marL="714375" marR="0" lvl="0" indent="0" algn="l" defTabSz="457200" rtl="0" eaLnBrk="1" fontAlgn="auto" latinLnBrk="0" hangingPunct="1">
              <a:lnSpc>
                <a:spcPct val="100000"/>
              </a:lnSpc>
              <a:spcBef>
                <a:spcPts val="0"/>
              </a:spcBef>
              <a:spcAft>
                <a:spcPts val="300"/>
              </a:spcAft>
              <a:buClr>
                <a:srgbClr val="000000"/>
              </a:buClr>
              <a:buSzTx/>
              <a:buFontTx/>
              <a:buNone/>
              <a:tabLst/>
              <a:defRPr/>
            </a:pP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Source of payments (channels of payments/originators)</a:t>
            </a:r>
          </a:p>
        </p:txBody>
      </p:sp>
      <p:sp>
        <p:nvSpPr>
          <p:cNvPr id="13" name="Google Shape;137;p30">
            <a:extLst>
              <a:ext uri="{FF2B5EF4-FFF2-40B4-BE49-F238E27FC236}">
                <a16:creationId xmlns:a16="http://schemas.microsoft.com/office/drawing/2014/main" id="{F1EFE1F0-4B15-4FEC-ABC9-676DB461D9A3}"/>
              </a:ext>
            </a:extLst>
          </p:cNvPr>
          <p:cNvSpPr/>
          <p:nvPr/>
        </p:nvSpPr>
        <p:spPr>
          <a:xfrm>
            <a:off x="4393581" y="3904076"/>
            <a:ext cx="6958632" cy="504000"/>
          </a:xfrm>
          <a:prstGeom prst="rect">
            <a:avLst/>
          </a:prstGeom>
          <a:noFill/>
          <a:ln w="6350" cap="flat" cmpd="sng">
            <a:solidFill>
              <a:schemeClr val="bg2">
                <a:lumMod val="90000"/>
              </a:schemeClr>
            </a:solidFill>
            <a:prstDash val="solid"/>
            <a:round/>
            <a:headEnd type="none" w="sm" len="sm"/>
            <a:tailEnd type="none" w="sm" len="sm"/>
          </a:ln>
        </p:spPr>
        <p:txBody>
          <a:bodyPr spcFirstLastPara="1" wrap="square" lIns="45725" tIns="45725" rIns="45725" bIns="45725" anchor="ctr" anchorCtr="0">
            <a:noAutofit/>
          </a:bodyPr>
          <a:lstStyle/>
          <a:p>
            <a:pPr marL="714375" marR="0" lvl="0" indent="0" algn="l" defTabSz="457200" rtl="0" eaLnBrk="1" fontAlgn="auto" latinLnBrk="0" hangingPunct="1">
              <a:lnSpc>
                <a:spcPct val="100000"/>
              </a:lnSpc>
              <a:spcBef>
                <a:spcPts val="0"/>
              </a:spcBef>
              <a:spcAft>
                <a:spcPts val="300"/>
              </a:spcAft>
              <a:buClr>
                <a:srgbClr val="000000"/>
              </a:buClr>
              <a:buSzTx/>
              <a:buFontTx/>
              <a:buNone/>
              <a:tabLst/>
              <a:defRPr/>
            </a:pP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Monitor different payment locations and channels</a:t>
            </a:r>
          </a:p>
        </p:txBody>
      </p:sp>
      <p:sp>
        <p:nvSpPr>
          <p:cNvPr id="14" name="Google Shape;137;p30">
            <a:extLst>
              <a:ext uri="{FF2B5EF4-FFF2-40B4-BE49-F238E27FC236}">
                <a16:creationId xmlns:a16="http://schemas.microsoft.com/office/drawing/2014/main" id="{5FFD52FC-1CD0-4436-AF36-57B2C38C916C}"/>
              </a:ext>
            </a:extLst>
          </p:cNvPr>
          <p:cNvSpPr/>
          <p:nvPr/>
        </p:nvSpPr>
        <p:spPr>
          <a:xfrm>
            <a:off x="4393581" y="4555791"/>
            <a:ext cx="6958632" cy="1037510"/>
          </a:xfrm>
          <a:prstGeom prst="rect">
            <a:avLst/>
          </a:prstGeom>
          <a:noFill/>
          <a:ln w="6350" cap="flat" cmpd="sng">
            <a:solidFill>
              <a:schemeClr val="bg2">
                <a:lumMod val="90000"/>
              </a:schemeClr>
            </a:solidFill>
            <a:prstDash val="solid"/>
            <a:round/>
            <a:headEnd type="none" w="sm" len="sm"/>
            <a:tailEnd type="none" w="sm" len="sm"/>
          </a:ln>
        </p:spPr>
        <p:txBody>
          <a:bodyPr spcFirstLastPara="1" wrap="square" lIns="45725" tIns="45725" rIns="45725" bIns="45725" anchor="ctr" anchorCtr="0">
            <a:noAutofit/>
          </a:bodyPr>
          <a:lstStyle/>
          <a:p>
            <a:pPr marL="714375"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Transfers </a:t>
            </a:r>
          </a:p>
          <a:p>
            <a:pPr marL="1000125" marR="0" lvl="0" indent="-285750" algn="l" defTabSz="457200" rtl="0" eaLnBrk="1" fontAlgn="auto" latinLnBrk="0" hangingPunct="1">
              <a:lnSpc>
                <a:spcPct val="100000"/>
              </a:lnSpc>
              <a:spcBef>
                <a:spcPts val="0"/>
              </a:spcBef>
              <a:spcAft>
                <a:spcPts val="0"/>
              </a:spcAft>
              <a:buClr>
                <a:srgbClr val="44546A"/>
              </a:buClr>
              <a:buSzTx/>
              <a:buFont typeface="Courier New" panose="02070309020205020404" pitchFamily="49" charset="0"/>
              <a:buChar char="o"/>
              <a:tabLst/>
              <a:defRPr/>
            </a:pP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Use of </a:t>
            </a:r>
            <a:r>
              <a:rPr kumimoji="0" lang="en-GB" sz="1800" b="0" i="0" u="none" strike="noStrike" kern="0" cap="none" spc="0" normalizeH="0" baseline="0" noProof="0" dirty="0" err="1">
                <a:ln>
                  <a:noFill/>
                </a:ln>
                <a:solidFill>
                  <a:prstClr val="black"/>
                </a:solidFill>
                <a:effectLst/>
                <a:uLnTx/>
                <a:uFillTx/>
                <a:latin typeface="Century Gothic" panose="020B0502020202020204" pitchFamily="34" charset="0"/>
                <a:ea typeface="+mn-ea"/>
                <a:cs typeface="Arial"/>
                <a:sym typeface="Arial"/>
              </a:rPr>
              <a:t>PoS</a:t>
            </a: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 terminal agents to smurf, </a:t>
            </a:r>
          </a:p>
          <a:p>
            <a:pPr marL="1000125" marR="0" lvl="0" indent="-285750" algn="l" defTabSz="457200" rtl="0" eaLnBrk="1" fontAlgn="auto" latinLnBrk="0" hangingPunct="1">
              <a:lnSpc>
                <a:spcPct val="100000"/>
              </a:lnSpc>
              <a:spcBef>
                <a:spcPts val="0"/>
              </a:spcBef>
              <a:spcAft>
                <a:spcPts val="0"/>
              </a:spcAft>
              <a:buClr>
                <a:srgbClr val="44546A"/>
              </a:buClr>
              <a:buSzTx/>
              <a:buFont typeface="Courier New" panose="02070309020205020404" pitchFamily="49" charset="0"/>
              <a:buChar char="o"/>
              <a:tabLst/>
              <a:defRPr/>
            </a:pP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Use of Internet and Mobile Banking platforms for a fee</a:t>
            </a:r>
          </a:p>
        </p:txBody>
      </p:sp>
      <p:sp>
        <p:nvSpPr>
          <p:cNvPr id="15" name="Google Shape;137;p30">
            <a:extLst>
              <a:ext uri="{FF2B5EF4-FFF2-40B4-BE49-F238E27FC236}">
                <a16:creationId xmlns:a16="http://schemas.microsoft.com/office/drawing/2014/main" id="{D31B8439-0555-4B80-BC62-27D41134397A}"/>
              </a:ext>
            </a:extLst>
          </p:cNvPr>
          <p:cNvSpPr/>
          <p:nvPr/>
        </p:nvSpPr>
        <p:spPr>
          <a:xfrm>
            <a:off x="4393581" y="5625338"/>
            <a:ext cx="6958632" cy="504000"/>
          </a:xfrm>
          <a:prstGeom prst="rect">
            <a:avLst/>
          </a:prstGeom>
          <a:noFill/>
          <a:ln w="6350" cap="flat" cmpd="sng">
            <a:solidFill>
              <a:schemeClr val="bg2">
                <a:lumMod val="90000"/>
              </a:schemeClr>
            </a:solidFill>
            <a:prstDash val="solid"/>
            <a:round/>
            <a:headEnd type="none" w="sm" len="sm"/>
            <a:tailEnd type="none" w="sm" len="sm"/>
          </a:ln>
        </p:spPr>
        <p:txBody>
          <a:bodyPr spcFirstLastPara="1" wrap="square" lIns="45725" tIns="45725" rIns="45725" bIns="45725" anchor="ctr" anchorCtr="0">
            <a:noAutofit/>
          </a:bodyPr>
          <a:lstStyle/>
          <a:p>
            <a:pPr marL="714375" marR="0" lvl="0" indent="0" algn="l" defTabSz="457200" rtl="0" eaLnBrk="1" fontAlgn="auto" latinLnBrk="0" hangingPunct="1">
              <a:lnSpc>
                <a:spcPct val="100000"/>
              </a:lnSpc>
              <a:spcBef>
                <a:spcPts val="0"/>
              </a:spcBef>
              <a:spcAft>
                <a:spcPts val="300"/>
              </a:spcAft>
              <a:buClr>
                <a:srgbClr val="000000"/>
              </a:buClr>
              <a:buSzTx/>
              <a:buFontTx/>
              <a:buNone/>
              <a:tabLst/>
              <a:defRPr/>
            </a:pPr>
            <a:r>
              <a:rPr kumimoji="0" lang="en-GB" sz="1800" b="0" i="0" u="none" strike="noStrike" kern="0" cap="none" spc="0" normalizeH="0" baseline="0" noProof="0" dirty="0">
                <a:ln>
                  <a:noFill/>
                </a:ln>
                <a:solidFill>
                  <a:prstClr val="black"/>
                </a:solidFill>
                <a:effectLst/>
                <a:uLnTx/>
                <a:uFillTx/>
                <a:latin typeface="Century Gothic" panose="020B0502020202020204" pitchFamily="34" charset="0"/>
                <a:ea typeface="+mn-ea"/>
                <a:cs typeface="Arial"/>
                <a:sym typeface="Arial"/>
              </a:rPr>
              <a:t>Other purchases online through such virtual platforms</a:t>
            </a:r>
          </a:p>
        </p:txBody>
      </p:sp>
      <p:pic>
        <p:nvPicPr>
          <p:cNvPr id="16" name="Picture 15">
            <a:extLst>
              <a:ext uri="{FF2B5EF4-FFF2-40B4-BE49-F238E27FC236}">
                <a16:creationId xmlns:a16="http://schemas.microsoft.com/office/drawing/2014/main" id="{0787214D-00ED-4845-9518-4FD82D0C8C66}"/>
              </a:ext>
            </a:extLst>
          </p:cNvPr>
          <p:cNvPicPr>
            <a:picLocks noChangeAspect="1"/>
          </p:cNvPicPr>
          <p:nvPr/>
        </p:nvPicPr>
        <p:blipFill>
          <a:blip r:embed="rId3"/>
          <a:stretch>
            <a:fillRect/>
          </a:stretch>
        </p:blipFill>
        <p:spPr>
          <a:xfrm>
            <a:off x="4535884" y="2659551"/>
            <a:ext cx="460051" cy="333891"/>
          </a:xfrm>
          <a:prstGeom prst="rect">
            <a:avLst/>
          </a:prstGeom>
        </p:spPr>
      </p:pic>
      <p:pic>
        <p:nvPicPr>
          <p:cNvPr id="17" name="Picture 16">
            <a:extLst>
              <a:ext uri="{FF2B5EF4-FFF2-40B4-BE49-F238E27FC236}">
                <a16:creationId xmlns:a16="http://schemas.microsoft.com/office/drawing/2014/main" id="{BAED44EC-88C3-45BB-8190-806AA5488F82}"/>
              </a:ext>
            </a:extLst>
          </p:cNvPr>
          <p:cNvPicPr>
            <a:picLocks noChangeAspect="1"/>
          </p:cNvPicPr>
          <p:nvPr/>
        </p:nvPicPr>
        <p:blipFill>
          <a:blip r:embed="rId3"/>
          <a:stretch>
            <a:fillRect/>
          </a:stretch>
        </p:blipFill>
        <p:spPr>
          <a:xfrm>
            <a:off x="4535884" y="3311549"/>
            <a:ext cx="460051" cy="333891"/>
          </a:xfrm>
          <a:prstGeom prst="rect">
            <a:avLst/>
          </a:prstGeom>
        </p:spPr>
      </p:pic>
      <p:pic>
        <p:nvPicPr>
          <p:cNvPr id="18" name="Picture 17">
            <a:extLst>
              <a:ext uri="{FF2B5EF4-FFF2-40B4-BE49-F238E27FC236}">
                <a16:creationId xmlns:a16="http://schemas.microsoft.com/office/drawing/2014/main" id="{D8F44027-17B2-4BE9-912B-9A166968E8E6}"/>
              </a:ext>
            </a:extLst>
          </p:cNvPr>
          <p:cNvPicPr>
            <a:picLocks noChangeAspect="1"/>
          </p:cNvPicPr>
          <p:nvPr/>
        </p:nvPicPr>
        <p:blipFill>
          <a:blip r:embed="rId3"/>
          <a:stretch>
            <a:fillRect/>
          </a:stretch>
        </p:blipFill>
        <p:spPr>
          <a:xfrm>
            <a:off x="4535884" y="3962400"/>
            <a:ext cx="460051" cy="333891"/>
          </a:xfrm>
          <a:prstGeom prst="rect">
            <a:avLst/>
          </a:prstGeom>
        </p:spPr>
      </p:pic>
      <p:pic>
        <p:nvPicPr>
          <p:cNvPr id="19" name="Picture 18">
            <a:extLst>
              <a:ext uri="{FF2B5EF4-FFF2-40B4-BE49-F238E27FC236}">
                <a16:creationId xmlns:a16="http://schemas.microsoft.com/office/drawing/2014/main" id="{3EA15534-33E8-4084-A9EF-6A8EF5DD9061}"/>
              </a:ext>
            </a:extLst>
          </p:cNvPr>
          <p:cNvPicPr>
            <a:picLocks noChangeAspect="1"/>
          </p:cNvPicPr>
          <p:nvPr/>
        </p:nvPicPr>
        <p:blipFill>
          <a:blip r:embed="rId3"/>
          <a:stretch>
            <a:fillRect/>
          </a:stretch>
        </p:blipFill>
        <p:spPr>
          <a:xfrm>
            <a:off x="4535884" y="4834403"/>
            <a:ext cx="460051" cy="333891"/>
          </a:xfrm>
          <a:prstGeom prst="rect">
            <a:avLst/>
          </a:prstGeom>
        </p:spPr>
      </p:pic>
      <p:pic>
        <p:nvPicPr>
          <p:cNvPr id="20" name="Picture 19">
            <a:extLst>
              <a:ext uri="{FF2B5EF4-FFF2-40B4-BE49-F238E27FC236}">
                <a16:creationId xmlns:a16="http://schemas.microsoft.com/office/drawing/2014/main" id="{EF8EC5A5-F15D-4298-A659-15AF27B5A4C2}"/>
              </a:ext>
            </a:extLst>
          </p:cNvPr>
          <p:cNvPicPr>
            <a:picLocks noChangeAspect="1"/>
          </p:cNvPicPr>
          <p:nvPr/>
        </p:nvPicPr>
        <p:blipFill>
          <a:blip r:embed="rId3"/>
          <a:stretch>
            <a:fillRect/>
          </a:stretch>
        </p:blipFill>
        <p:spPr>
          <a:xfrm>
            <a:off x="4535884" y="5694374"/>
            <a:ext cx="460051" cy="333891"/>
          </a:xfrm>
          <a:prstGeom prst="rect">
            <a:avLst/>
          </a:prstGeom>
        </p:spPr>
      </p:pic>
    </p:spTree>
    <p:extLst>
      <p:ext uri="{BB962C8B-B14F-4D97-AF65-F5344CB8AC3E}">
        <p14:creationId xmlns:p14="http://schemas.microsoft.com/office/powerpoint/2010/main" val="644850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B13B-C138-4681-8D14-31B824F6B8D5}"/>
              </a:ext>
            </a:extLst>
          </p:cNvPr>
          <p:cNvSpPr>
            <a:spLocks noGrp="1"/>
          </p:cNvSpPr>
          <p:nvPr>
            <p:ph type="title"/>
          </p:nvPr>
        </p:nvSpPr>
        <p:spPr>
          <a:xfrm>
            <a:off x="964760" y="804328"/>
            <a:ext cx="6091312" cy="1205821"/>
          </a:xfrm>
        </p:spPr>
        <p:txBody>
          <a:bodyPr vert="horz" lIns="91440" tIns="45720" rIns="91440" bIns="45720" rtlCol="0" anchor="ctr">
            <a:normAutofit/>
          </a:bodyPr>
          <a:lstStyle/>
          <a:p>
            <a:r>
              <a:rPr lang="en-US" sz="4000">
                <a:solidFill>
                  <a:srgbClr val="FEFFFF"/>
                </a:solidFill>
              </a:rPr>
              <a:t>Questions???</a:t>
            </a:r>
          </a:p>
        </p:txBody>
      </p:sp>
      <p:sp>
        <p:nvSpPr>
          <p:cNvPr id="34" name="Content Placeholder 12">
            <a:extLst>
              <a:ext uri="{FF2B5EF4-FFF2-40B4-BE49-F238E27FC236}">
                <a16:creationId xmlns:a16="http://schemas.microsoft.com/office/drawing/2014/main" id="{C6B0AB71-BBE1-4670-80F0-A277A4BE20F9}"/>
              </a:ext>
            </a:extLst>
          </p:cNvPr>
          <p:cNvSpPr>
            <a:spLocks noGrp="1"/>
          </p:cNvSpPr>
          <p:nvPr>
            <p:ph sz="half" idx="1"/>
          </p:nvPr>
        </p:nvSpPr>
        <p:spPr>
          <a:xfrm>
            <a:off x="1282189" y="2683329"/>
            <a:ext cx="5773883" cy="3820885"/>
          </a:xfrm>
        </p:spPr>
        <p:txBody>
          <a:bodyPr vert="horz" lIns="91440" tIns="45720" rIns="91440" bIns="45720" rtlCol="0">
            <a:normAutofit fontScale="62500" lnSpcReduction="20000"/>
          </a:bodyPr>
          <a:lstStyle/>
          <a:p>
            <a:pPr marL="0" indent="0" algn="ctr">
              <a:buNone/>
            </a:pPr>
            <a:r>
              <a:rPr lang="en-US" sz="6000" dirty="0"/>
              <a:t>Thank you!</a:t>
            </a:r>
          </a:p>
          <a:p>
            <a:pPr algn="ctr"/>
            <a:endParaRPr lang="en-US" sz="2400" dirty="0"/>
          </a:p>
          <a:p>
            <a:pPr algn="ctr"/>
            <a:endParaRPr lang="en-US" sz="2400" dirty="0"/>
          </a:p>
          <a:p>
            <a:pPr algn="ctr"/>
            <a:endParaRPr lang="en-US" sz="2400" dirty="0"/>
          </a:p>
          <a:p>
            <a:pPr marL="0" indent="0" algn="ctr">
              <a:buNone/>
            </a:pPr>
            <a:endParaRPr lang="en-US" sz="2400" dirty="0"/>
          </a:p>
          <a:p>
            <a:pPr marL="0" indent="0" algn="ctr">
              <a:buNone/>
            </a:pPr>
            <a:r>
              <a:rPr lang="en-US" sz="2400" dirty="0">
                <a:latin typeface="Garamond" panose="02020404030301010803" pitchFamily="18" charset="0"/>
              </a:rPr>
              <a:t>Abdul Rahman, M. Mustapha</a:t>
            </a:r>
          </a:p>
          <a:p>
            <a:pPr marL="0" indent="0" algn="ctr">
              <a:buNone/>
            </a:pPr>
            <a:r>
              <a:rPr lang="en-US" sz="2400" dirty="0">
                <a:latin typeface="Garamond" panose="02020404030301010803" pitchFamily="18" charset="0"/>
              </a:rPr>
              <a:t>Mo &amp; Associates</a:t>
            </a:r>
          </a:p>
          <a:p>
            <a:pPr marL="0" indent="0" algn="ctr">
              <a:buNone/>
            </a:pPr>
            <a:r>
              <a:rPr lang="en-US" sz="2400" dirty="0">
                <a:latin typeface="Garamond" panose="02020404030301010803" pitchFamily="18" charset="0"/>
              </a:rPr>
              <a:t>+234 803 451 4052</a:t>
            </a:r>
          </a:p>
          <a:p>
            <a:pPr marL="0" indent="0" algn="ctr">
              <a:buNone/>
            </a:pPr>
            <a:r>
              <a:rPr lang="en-US" sz="2400" dirty="0">
                <a:latin typeface="Garamond" panose="02020404030301010803" pitchFamily="18" charset="0"/>
              </a:rPr>
              <a:t>amustapha@moandassociates.com</a:t>
            </a:r>
            <a:endParaRPr lang="en-NG" sz="2400" dirty="0">
              <a:latin typeface="Garamond" panose="02020404030301010803" pitchFamily="18" charset="0"/>
            </a:endParaRPr>
          </a:p>
          <a:p>
            <a:pPr marL="0" indent="0" algn="ctr">
              <a:buNone/>
            </a:pPr>
            <a:endParaRPr lang="en-US" sz="2400" dirty="0">
              <a:latin typeface="Garamond" panose="02020404030301010803" pitchFamily="18" charset="0"/>
            </a:endParaRPr>
          </a:p>
          <a:p>
            <a:pPr marL="0" indent="0" algn="ctr">
              <a:buNone/>
            </a:pPr>
            <a:endParaRPr lang="en-US" sz="2400" dirty="0"/>
          </a:p>
          <a:p>
            <a:pPr marL="0" indent="0" algn="ctr">
              <a:buNone/>
            </a:pPr>
            <a:r>
              <a:rPr lang="en-US" sz="1800" dirty="0">
                <a:solidFill>
                  <a:srgbClr val="99FFCC"/>
                </a:solidFill>
              </a:rPr>
              <a:t>Slides – Courtesy of ACAMS.org </a:t>
            </a:r>
          </a:p>
        </p:txBody>
      </p:sp>
      <p:pic>
        <p:nvPicPr>
          <p:cNvPr id="9" name="Content Placeholder 8" descr="Questions outline">
            <a:extLst>
              <a:ext uri="{FF2B5EF4-FFF2-40B4-BE49-F238E27FC236}">
                <a16:creationId xmlns:a16="http://schemas.microsoft.com/office/drawing/2014/main" id="{45B08CA4-0637-491B-86F8-96E97778E38B}"/>
              </a:ext>
            </a:extLst>
          </p:cNvPr>
          <p:cNvPicPr>
            <a:picLocks noGrp="1" noChangeAspect="1"/>
          </p:cNvPicPr>
          <p:nvPr>
            <p:ph sz="half" idx="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43093" y="633852"/>
            <a:ext cx="2706632" cy="2706632"/>
          </a:xfrm>
          <a:prstGeom prst="rect">
            <a:avLst/>
          </a:prstGeom>
        </p:spPr>
      </p:pic>
      <p:pic>
        <p:nvPicPr>
          <p:cNvPr id="7" name="Content Placeholder 6" descr="Questions outline">
            <a:extLst>
              <a:ext uri="{FF2B5EF4-FFF2-40B4-BE49-F238E27FC236}">
                <a16:creationId xmlns:a16="http://schemas.microsoft.com/office/drawing/2014/main" id="{7E4F55E5-7EC9-4B55-8976-D3CA14B4CF3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16150" y="3511296"/>
            <a:ext cx="2757470" cy="2757470"/>
          </a:xfrm>
          <a:prstGeom prst="rect">
            <a:avLst/>
          </a:prstGeom>
        </p:spPr>
      </p:pic>
    </p:spTree>
    <p:extLst>
      <p:ext uri="{BB962C8B-B14F-4D97-AF65-F5344CB8AC3E}">
        <p14:creationId xmlns:p14="http://schemas.microsoft.com/office/powerpoint/2010/main" val="15528622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TotalTime>
  <Words>758</Words>
  <Application>Microsoft Office PowerPoint</Application>
  <PresentationFormat>Widescreen</PresentationFormat>
  <Paragraphs>97</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Calibri Light</vt:lpstr>
      <vt:lpstr>Century Gothic</vt:lpstr>
      <vt:lpstr>Courier New</vt:lpstr>
      <vt:lpstr>Garamond</vt:lpstr>
      <vt:lpstr>System Font Regular</vt:lpstr>
      <vt:lpstr>Office Theme</vt:lpstr>
      <vt:lpstr>Terrorism Financing</vt:lpstr>
      <vt:lpstr>Terrorism Financing </vt:lpstr>
      <vt:lpstr>Terrorism Financing – Nigeria and West Africa</vt:lpstr>
      <vt:lpstr>Challenges on Tracking Terrorism Financing</vt:lpstr>
      <vt:lpstr>Key Takeaways</vt:lpstr>
      <vt:lpstr>Tools and Techniques to Detect Terrorism Financing </vt:lpstr>
      <vt:lpstr>Automating Transaction Monitoring Systems (Key Element)</vt:lpstr>
      <vt:lpstr>Identifying Patterns Indicative of Terrorist Financing</vt:lpstr>
      <vt:lpstr>Monitor vulnerable trade accounts</vt:lpstr>
      <vt:lpstr>Cash Transactions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 Rahman, M.  Mustapha</dc:creator>
  <cp:lastModifiedBy>Abdul Rahman, M.  Mustapha</cp:lastModifiedBy>
  <cp:revision>1</cp:revision>
  <dcterms:created xsi:type="dcterms:W3CDTF">2022-02-18T22:22:14Z</dcterms:created>
  <dcterms:modified xsi:type="dcterms:W3CDTF">2022-02-21T13:17:55Z</dcterms:modified>
</cp:coreProperties>
</file>